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69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458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4D152-F928-4BBC-871F-B59BD977C39B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6C1FE-C7FC-4E3D-82B5-8120C555F9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59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C1FE-C7FC-4E3D-82B5-8120C555F9B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52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dirty="0" smtClean="0">
              <a:latin typeface="Calibri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C1FE-C7FC-4E3D-82B5-8120C555F9B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19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C1FE-C7FC-4E3D-82B5-8120C555F9B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859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 sz="1200" b="1" dirty="0" smtClean="0">
              <a:latin typeface="Calibri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C1FE-C7FC-4E3D-82B5-8120C555F9B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59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69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32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96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85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27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67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34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1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36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38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27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34F38-3DA1-4EB3-9C9F-B067008661F2}" type="datetimeFigureOut">
              <a:rPr lang="it-IT" smtClean="0"/>
              <a:t>30/09/2021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D55B-D9D4-4E22-B9F2-D0BF3DA8C9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71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196616" y="2153276"/>
            <a:ext cx="10224840" cy="1584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/>
            <a:r>
              <a:rPr lang="en-US" sz="3200" b="1" dirty="0"/>
              <a:t>AUTOMATIC OPTIC NERVE MEASUREMENT (AUTONOMA): A NEW TOOL TO STANDARDIZE THE OPTIC NERVE ASSESSMENT BY TRANSORBITAL SONOGRAPHY</a:t>
            </a:r>
            <a:endParaRPr lang="it-IT" sz="3200" dirty="0"/>
          </a:p>
        </p:txBody>
      </p:sp>
      <p:sp>
        <p:nvSpPr>
          <p:cNvPr id="188" name="CustomShape 2"/>
          <p:cNvSpPr/>
          <p:nvPr/>
        </p:nvSpPr>
        <p:spPr>
          <a:xfrm>
            <a:off x="307975" y="4104253"/>
            <a:ext cx="8130264" cy="23189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Dr. Andrea Naldi</a:t>
            </a:r>
          </a:p>
          <a:p>
            <a:pPr algn="ctr">
              <a:lnSpc>
                <a:spcPct val="100000"/>
              </a:lnSpc>
            </a:pPr>
            <a:endParaRPr lang="it-IT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Department</a:t>
            </a:r>
            <a:r>
              <a:rPr lang="it-IT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</a:t>
            </a:r>
            <a:r>
              <a:rPr lang="it-IT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Neuroscience</a:t>
            </a:r>
            <a:r>
              <a:rPr lang="it-IT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Rita Levi Montalcini, </a:t>
            </a:r>
            <a:r>
              <a:rPr lang="it-IT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University</a:t>
            </a:r>
            <a:r>
              <a:rPr lang="it-IT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</a:t>
            </a:r>
            <a:r>
              <a:rPr lang="it-IT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Turin</a:t>
            </a:r>
            <a:r>
              <a:rPr lang="it-IT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it-IT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Italy</a:t>
            </a:r>
            <a:endParaRPr lang="it-IT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</a:t>
            </a:r>
          </a:p>
          <a:p>
            <a:pPr algn="ctr">
              <a:lnSpc>
                <a:spcPct val="100000"/>
              </a:lnSpc>
            </a:pPr>
            <a:r>
              <a:rPr lang="it-IT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Neurology</a:t>
            </a:r>
            <a:r>
              <a:rPr lang="it-IT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Unit and </a:t>
            </a:r>
            <a:r>
              <a:rPr lang="it-IT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Stroke</a:t>
            </a:r>
            <a:r>
              <a:rPr lang="it-IT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Unit, San Giovanni Bosco Hospital of </a:t>
            </a:r>
            <a:r>
              <a:rPr lang="it-IT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Turin</a:t>
            </a:r>
            <a:r>
              <a:rPr lang="it-IT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it-IT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Italy</a:t>
            </a:r>
            <a:endParaRPr lang="it-IT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andrea.naldi@aslcittaditorino.it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875301" y="22270"/>
            <a:ext cx="3373531" cy="1956094"/>
            <a:chOff x="2404079" y="1056121"/>
            <a:chExt cx="1844675" cy="1012190"/>
          </a:xfrm>
        </p:grpSpPr>
        <p:pic>
          <p:nvPicPr>
            <p:cNvPr id="8" name="Immagin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079" y="1148057"/>
              <a:ext cx="857250" cy="859155"/>
            </a:xfrm>
            <a:prstGeom prst="rect">
              <a:avLst/>
            </a:prstGeom>
            <a:noFill/>
          </p:spPr>
        </p:pic>
        <p:pic>
          <p:nvPicPr>
            <p:cNvPr id="9" name="Immagine 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329" y="1056121"/>
              <a:ext cx="987425" cy="1012190"/>
            </a:xfrm>
            <a:prstGeom prst="rect">
              <a:avLst/>
            </a:prstGeom>
            <a:noFill/>
          </p:spPr>
        </p:pic>
      </p:grpSp>
      <p:pic>
        <p:nvPicPr>
          <p:cNvPr id="11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9168685" y="4104253"/>
            <a:ext cx="2558646" cy="2390703"/>
          </a:xfrm>
          <a:prstGeom prst="rect">
            <a:avLst/>
          </a:prstGeom>
        </p:spPr>
      </p:pic>
      <p:pic>
        <p:nvPicPr>
          <p:cNvPr id="10" name="Picture 2" descr="AStA der Universität des Saarland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3" y="24308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0954" y="487113"/>
            <a:ext cx="3705742" cy="10860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0"/>
    </mc:Choice>
    <mc:Fallback xmlns="">
      <p:transition spd="slow" advTm="1565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METHODS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777792" y="1628800"/>
            <a:ext cx="969792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  <a:latin typeface="Calibri" pitchFamily="34" charset="0"/>
              </a:rPr>
              <a:t>Performance </a:t>
            </a:r>
            <a:r>
              <a:rPr lang="it-IT" sz="3200" b="1" dirty="0" err="1" smtClean="0">
                <a:solidFill>
                  <a:srgbClr val="C00000"/>
                </a:solidFill>
                <a:latin typeface="Calibri" pitchFamily="34" charset="0"/>
              </a:rPr>
              <a:t>evaluation</a:t>
            </a:r>
            <a:r>
              <a:rPr lang="it-IT" sz="3200" b="1" dirty="0" smtClean="0">
                <a:solidFill>
                  <a:srgbClr val="C00000"/>
                </a:solidFill>
                <a:latin typeface="Calibri" pitchFamily="34" charset="0"/>
              </a:rPr>
              <a:t> of </a:t>
            </a:r>
            <a:r>
              <a:rPr lang="it-IT" sz="3200" b="1" dirty="0" err="1" smtClean="0">
                <a:solidFill>
                  <a:srgbClr val="C00000"/>
                </a:solidFill>
                <a:latin typeface="Calibri" pitchFamily="34" charset="0"/>
              </a:rPr>
              <a:t>AUTONoMA</a:t>
            </a:r>
            <a:endParaRPr lang="it-IT" sz="3200" b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it-IT" dirty="0" smtClean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err="1" smtClean="0">
                <a:latin typeface="Calibri" pitchFamily="34" charset="0"/>
              </a:rPr>
              <a:t>Measurements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comparison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between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AUTONoMa</a:t>
            </a:r>
            <a:r>
              <a:rPr lang="it-IT" sz="2800" b="1" dirty="0" smtClean="0">
                <a:latin typeface="Calibri" pitchFamily="34" charset="0"/>
              </a:rPr>
              <a:t> and </a:t>
            </a:r>
            <a:r>
              <a:rPr lang="it-IT" sz="2800" b="1" dirty="0" err="1">
                <a:latin typeface="Calibri" pitchFamily="34" charset="0"/>
              </a:rPr>
              <a:t>O</a:t>
            </a:r>
            <a:r>
              <a:rPr lang="it-IT" sz="2800" b="1" dirty="0" err="1" smtClean="0">
                <a:latin typeface="Calibri" pitchFamily="34" charset="0"/>
              </a:rPr>
              <a:t>perators</a:t>
            </a:r>
            <a:endParaRPr lang="it-IT" sz="2800" b="1" dirty="0" smtClean="0">
              <a:latin typeface="Calibri" pitchFamily="34" charset="0"/>
            </a:endParaRPr>
          </a:p>
          <a:p>
            <a:endParaRPr lang="it-IT" sz="2800" dirty="0" smtClean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err="1" smtClean="0">
                <a:latin typeface="Calibri" pitchFamily="34" charset="0"/>
              </a:rPr>
              <a:t>Error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between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AUTONoMA</a:t>
            </a:r>
            <a:r>
              <a:rPr lang="it-IT" sz="2800" b="1" dirty="0" smtClean="0">
                <a:latin typeface="Calibri" pitchFamily="34" charset="0"/>
              </a:rPr>
              <a:t> and </a:t>
            </a:r>
            <a:r>
              <a:rPr lang="it-IT" sz="2800" b="1" dirty="0" err="1" smtClean="0">
                <a:latin typeface="Calibri" pitchFamily="34" charset="0"/>
              </a:rPr>
              <a:t>Operators</a:t>
            </a:r>
            <a:endParaRPr lang="it-IT" sz="2800" b="1" dirty="0" smtClean="0">
              <a:latin typeface="Calibri" pitchFamily="34" charset="0"/>
            </a:endParaRPr>
          </a:p>
          <a:p>
            <a:r>
              <a:rPr lang="it-IT" sz="2000" dirty="0" smtClean="0">
                <a:latin typeface="Calibri" pitchFamily="34" charset="0"/>
              </a:rPr>
              <a:t>			</a:t>
            </a:r>
          </a:p>
          <a:p>
            <a:r>
              <a:rPr lang="it-IT" sz="2000" dirty="0">
                <a:latin typeface="Calibri" pitchFamily="34" charset="0"/>
              </a:rPr>
              <a:t>		</a:t>
            </a:r>
            <a:r>
              <a:rPr lang="it-IT" sz="2000" dirty="0" err="1" smtClean="0">
                <a:latin typeface="Calibri" pitchFamily="34" charset="0"/>
              </a:rPr>
              <a:t>Mean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error</a:t>
            </a:r>
            <a:endParaRPr lang="it-IT" sz="2000" dirty="0">
              <a:latin typeface="Calibri" pitchFamily="34" charset="0"/>
            </a:endParaRPr>
          </a:p>
          <a:p>
            <a:r>
              <a:rPr lang="it-IT" sz="2000" dirty="0" smtClean="0">
                <a:latin typeface="Calibri" pitchFamily="34" charset="0"/>
              </a:rPr>
              <a:t>		</a:t>
            </a:r>
            <a:r>
              <a:rPr lang="it-IT" sz="2000" dirty="0" err="1" smtClean="0">
                <a:latin typeface="Calibri" pitchFamily="34" charset="0"/>
              </a:rPr>
              <a:t>Mean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squared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error</a:t>
            </a:r>
            <a:endParaRPr lang="it-IT" sz="2000" dirty="0" smtClean="0">
              <a:latin typeface="Calibri" pitchFamily="34" charset="0"/>
            </a:endParaRPr>
          </a:p>
          <a:p>
            <a:r>
              <a:rPr lang="it-IT" sz="2000" dirty="0" smtClean="0">
                <a:latin typeface="Calibri" pitchFamily="34" charset="0"/>
              </a:rPr>
              <a:t>		</a:t>
            </a:r>
            <a:r>
              <a:rPr lang="it-IT" sz="2000" b="1" dirty="0" smtClean="0">
                <a:latin typeface="Calibri" pitchFamily="34" charset="0"/>
              </a:rPr>
              <a:t>Figure of </a:t>
            </a:r>
            <a:r>
              <a:rPr lang="it-IT" sz="2000" b="1" dirty="0" err="1" smtClean="0">
                <a:latin typeface="Calibri" pitchFamily="34" charset="0"/>
              </a:rPr>
              <a:t>Merit</a:t>
            </a:r>
            <a:r>
              <a:rPr lang="it-IT" sz="2000" b="1" dirty="0" smtClean="0">
                <a:latin typeface="Calibri" pitchFamily="34" charset="0"/>
              </a:rPr>
              <a:t> (</a:t>
            </a:r>
            <a:r>
              <a:rPr lang="it-IT" sz="2000" b="1" dirty="0" err="1" smtClean="0">
                <a:latin typeface="Calibri" pitchFamily="34" charset="0"/>
              </a:rPr>
              <a:t>FoM</a:t>
            </a:r>
            <a:r>
              <a:rPr lang="it-IT" sz="2000" b="1" dirty="0">
                <a:latin typeface="Calibri" pitchFamily="34" charset="0"/>
              </a:rPr>
              <a:t> </a:t>
            </a:r>
            <a:r>
              <a:rPr lang="it-IT" sz="2000" dirty="0" smtClean="0">
                <a:latin typeface="Calibri" pitchFamily="34" charset="0"/>
              </a:rPr>
              <a:t>– </a:t>
            </a:r>
            <a:r>
              <a:rPr lang="it-IT" sz="2000" dirty="0" err="1" smtClean="0">
                <a:latin typeface="Calibri" pitchFamily="34" charset="0"/>
              </a:rPr>
              <a:t>overall</a:t>
            </a:r>
            <a:r>
              <a:rPr lang="it-IT" sz="2000" dirty="0" smtClean="0">
                <a:latin typeface="Calibri" pitchFamily="34" charset="0"/>
              </a:rPr>
              <a:t> performance of AUTONOMA)</a:t>
            </a:r>
          </a:p>
          <a:p>
            <a:endParaRPr lang="it-IT" sz="2000" dirty="0">
              <a:latin typeface="Calibri" pitchFamily="34" charset="0"/>
            </a:endParaRPr>
          </a:p>
          <a:p>
            <a:endParaRPr lang="it-IT" sz="2000" dirty="0" smtClean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smtClean="0">
                <a:latin typeface="Calibri" pitchFamily="34" charset="0"/>
              </a:rPr>
              <a:t>Inter-operator variability</a:t>
            </a:r>
          </a:p>
        </p:txBody>
      </p:sp>
      <p:sp>
        <p:nvSpPr>
          <p:cNvPr id="2" name="Freccia a destra 1"/>
          <p:cNvSpPr/>
          <p:nvPr/>
        </p:nvSpPr>
        <p:spPr>
          <a:xfrm>
            <a:off x="2630448" y="5110728"/>
            <a:ext cx="8991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943872" y="575966"/>
            <a:ext cx="2299668" cy="523220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itchFamily="34" charset="0"/>
              </a:rPr>
              <a:t>AIMS</a:t>
            </a:r>
            <a:endParaRPr lang="it-IT" sz="2000" dirty="0"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7"/>
    </mc:Choice>
    <mc:Fallback xmlns="">
      <p:transition spd="slow" advTm="2989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t="3034"/>
          <a:stretch/>
        </p:blipFill>
        <p:spPr>
          <a:xfrm>
            <a:off x="1230495" y="1813466"/>
            <a:ext cx="9350218" cy="29870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003486" y="706152"/>
            <a:ext cx="3804247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Optic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nerve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diameter</a:t>
            </a:r>
            <a:endParaRPr lang="it-IT" sz="3200" b="1" dirty="0"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30495" y="5138894"/>
            <a:ext cx="8858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NO </a:t>
            </a:r>
            <a:r>
              <a:rPr lang="it-IT" sz="2000" b="1" dirty="0" err="1" smtClean="0">
                <a:latin typeface="Calibri" pitchFamily="34" charset="0"/>
              </a:rPr>
              <a:t>statistically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differences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between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AUTONoMA</a:t>
            </a:r>
            <a:r>
              <a:rPr lang="it-IT" sz="2000" b="1" dirty="0" smtClean="0">
                <a:latin typeface="Calibri" pitchFamily="34" charset="0"/>
              </a:rPr>
              <a:t> and </a:t>
            </a:r>
            <a:r>
              <a:rPr lang="it-IT" sz="2000" b="1" dirty="0" err="1" smtClean="0">
                <a:latin typeface="Calibri" pitchFamily="34" charset="0"/>
              </a:rPr>
              <a:t>Operators</a:t>
            </a:r>
            <a:endParaRPr lang="it-IT" sz="2000" b="1" dirty="0" smtClean="0">
              <a:latin typeface="Calibri" pitchFamily="34" charset="0"/>
            </a:endParaRPr>
          </a:p>
          <a:p>
            <a:pPr algn="ctr"/>
            <a:endParaRPr lang="it-IT" sz="2000" b="1" dirty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(</a:t>
            </a:r>
            <a:r>
              <a:rPr lang="it-IT" sz="2000" dirty="0" err="1" smtClean="0">
                <a:latin typeface="Calibri" pitchFamily="34" charset="0"/>
              </a:rPr>
              <a:t>AUTONoMA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tends</a:t>
            </a:r>
            <a:r>
              <a:rPr lang="it-IT" sz="2000" dirty="0" smtClean="0">
                <a:latin typeface="Calibri" pitchFamily="34" charset="0"/>
              </a:rPr>
              <a:t> to </a:t>
            </a:r>
            <a:r>
              <a:rPr lang="it-IT" sz="2000" dirty="0" err="1" smtClean="0">
                <a:latin typeface="Calibri" pitchFamily="34" charset="0"/>
              </a:rPr>
              <a:t>underestimate</a:t>
            </a:r>
            <a:r>
              <a:rPr lang="it-IT" sz="2000" dirty="0" smtClean="0">
                <a:latin typeface="Calibri" pitchFamily="34" charset="0"/>
              </a:rPr>
              <a:t> the </a:t>
            </a:r>
            <a:r>
              <a:rPr lang="it-IT" sz="2000" dirty="0" err="1" smtClean="0">
                <a:latin typeface="Calibri" pitchFamily="34" charset="0"/>
              </a:rPr>
              <a:t>measures</a:t>
            </a:r>
            <a:r>
              <a:rPr lang="it-IT" sz="2000" dirty="0" smtClean="0">
                <a:latin typeface="Calibri" pitchFamily="34" charset="0"/>
              </a:rPr>
              <a:t>)</a:t>
            </a:r>
          </a:p>
        </p:txBody>
      </p:sp>
      <p:sp>
        <p:nvSpPr>
          <p:cNvPr id="3" name="Rettangolo 2"/>
          <p:cNvSpPr/>
          <p:nvPr/>
        </p:nvSpPr>
        <p:spPr>
          <a:xfrm>
            <a:off x="4892040" y="2773680"/>
            <a:ext cx="5501640" cy="426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>
            <a:off x="7040880" y="4556760"/>
            <a:ext cx="2865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8"/>
    </mc:Choice>
    <mc:Fallback xmlns="">
      <p:transition spd="slow" advTm="22928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644208" y="726504"/>
            <a:ext cx="5047600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Optic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nerve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sheath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diameter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052" y="1813466"/>
            <a:ext cx="8867911" cy="287942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955114" y="5047699"/>
            <a:ext cx="8425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NO </a:t>
            </a:r>
            <a:r>
              <a:rPr lang="it-IT" sz="2000" b="1" dirty="0" err="1" smtClean="0">
                <a:latin typeface="Calibri" pitchFamily="34" charset="0"/>
              </a:rPr>
              <a:t>statistically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differences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between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AUTONoMA</a:t>
            </a:r>
            <a:r>
              <a:rPr lang="it-IT" sz="2000" b="1" dirty="0" smtClean="0">
                <a:latin typeface="Calibri" pitchFamily="34" charset="0"/>
              </a:rPr>
              <a:t> and </a:t>
            </a:r>
            <a:r>
              <a:rPr lang="it-IT" sz="2000" b="1" dirty="0">
                <a:latin typeface="Calibri" pitchFamily="34" charset="0"/>
              </a:rPr>
              <a:t>E</a:t>
            </a:r>
            <a:r>
              <a:rPr lang="it-IT" sz="2000" b="1" dirty="0" smtClean="0">
                <a:latin typeface="Calibri" pitchFamily="34" charset="0"/>
              </a:rPr>
              <a:t>xpert </a:t>
            </a:r>
            <a:r>
              <a:rPr lang="it-IT" sz="2000" b="1" dirty="0" smtClean="0">
                <a:latin typeface="Calibri" pitchFamily="34" charset="0"/>
              </a:rPr>
              <a:t>operator</a:t>
            </a:r>
          </a:p>
          <a:p>
            <a:pPr algn="ctr"/>
            <a:endParaRPr lang="it-IT" sz="2000" b="1" dirty="0">
              <a:latin typeface="Calibri" pitchFamily="34" charset="0"/>
            </a:endParaRPr>
          </a:p>
          <a:p>
            <a:pPr algn="ctr"/>
            <a:r>
              <a:rPr lang="it-IT" sz="2000" b="1" dirty="0" err="1" smtClean="0">
                <a:latin typeface="Calibri" pitchFamily="34" charset="0"/>
              </a:rPr>
              <a:t>Inexpert</a:t>
            </a:r>
            <a:r>
              <a:rPr lang="it-IT" sz="2000" b="1" dirty="0" smtClean="0">
                <a:latin typeface="Calibri" pitchFamily="34" charset="0"/>
              </a:rPr>
              <a:t> operator </a:t>
            </a:r>
            <a:r>
              <a:rPr lang="it-IT" sz="2000" b="1" dirty="0" err="1" smtClean="0">
                <a:latin typeface="Calibri" pitchFamily="34" charset="0"/>
              </a:rPr>
              <a:t>measurements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were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statistically</a:t>
            </a:r>
            <a:r>
              <a:rPr lang="it-IT" sz="2000" b="1" dirty="0" smtClean="0">
                <a:latin typeface="Calibri" pitchFamily="34" charset="0"/>
              </a:rPr>
              <a:t> (p&lt;0.05) </a:t>
            </a:r>
            <a:r>
              <a:rPr lang="it-IT" sz="2000" b="1" dirty="0" err="1" smtClean="0">
                <a:latin typeface="Calibri" pitchFamily="34" charset="0"/>
              </a:rPr>
              <a:t>lower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compared</a:t>
            </a:r>
            <a:r>
              <a:rPr lang="it-IT" sz="2000" b="1" dirty="0" smtClean="0">
                <a:latin typeface="Calibri" pitchFamily="34" charset="0"/>
              </a:rPr>
              <a:t> to </a:t>
            </a:r>
            <a:r>
              <a:rPr lang="it-IT" sz="2000" b="1" dirty="0" err="1" smtClean="0">
                <a:latin typeface="Calibri" pitchFamily="34" charset="0"/>
              </a:rPr>
              <a:t>AUTONoMA</a:t>
            </a:r>
            <a:r>
              <a:rPr lang="it-IT" sz="2000" b="1" dirty="0" smtClean="0">
                <a:latin typeface="Calibri" pitchFamily="34" charset="0"/>
              </a:rPr>
              <a:t> and Expert operator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105400" y="2773680"/>
            <a:ext cx="5501640" cy="363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1 11"/>
          <p:cNvCxnSpPr/>
          <p:nvPr/>
        </p:nvCxnSpPr>
        <p:spPr>
          <a:xfrm>
            <a:off x="7228768" y="4541520"/>
            <a:ext cx="2865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6"/>
    </mc:Choice>
    <mc:Fallback xmlns="">
      <p:transition spd="slow" advTm="27726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63297" y="761742"/>
            <a:ext cx="3897221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Optic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nerve</a:t>
            </a:r>
            <a:r>
              <a:rPr lang="it-IT" sz="3200" b="1" dirty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diameter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37" y="1669503"/>
            <a:ext cx="10744587" cy="458086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735960" y="869463"/>
            <a:ext cx="536992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libri" pitchFamily="34" charset="0"/>
              </a:rPr>
              <a:t>Agreement </a:t>
            </a:r>
            <a:r>
              <a:rPr lang="it-IT" b="1" dirty="0" err="1" smtClean="0">
                <a:latin typeface="Calibri" pitchFamily="34" charset="0"/>
              </a:rPr>
              <a:t>AUTONoMA</a:t>
            </a:r>
            <a:r>
              <a:rPr lang="it-IT" b="1" dirty="0" smtClean="0">
                <a:latin typeface="Calibri" pitchFamily="34" charset="0"/>
              </a:rPr>
              <a:t> vs Expert / </a:t>
            </a:r>
            <a:r>
              <a:rPr lang="it-IT" b="1" dirty="0" err="1" smtClean="0">
                <a:latin typeface="Calibri" pitchFamily="34" charset="0"/>
              </a:rPr>
              <a:t>Inexpert</a:t>
            </a:r>
            <a:r>
              <a:rPr lang="it-IT" b="1" dirty="0" smtClean="0">
                <a:latin typeface="Calibri" pitchFamily="34" charset="0"/>
              </a:rPr>
              <a:t> operator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8"/>
    </mc:Choice>
    <mc:Fallback xmlns="">
      <p:transition spd="slow" advTm="16758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88360" y="735348"/>
            <a:ext cx="5047600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Optic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nerve</a:t>
            </a:r>
            <a:r>
              <a:rPr lang="it-IT" sz="3200" b="1" dirty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sheath</a:t>
            </a:r>
            <a:r>
              <a:rPr lang="it-IT" sz="3200" b="1" dirty="0" smtClean="0">
                <a:latin typeface="Calibri" pitchFamily="34" charset="0"/>
              </a:rPr>
              <a:t> </a:t>
            </a:r>
            <a:r>
              <a:rPr lang="it-IT" sz="3200" b="1" dirty="0" err="1" smtClean="0">
                <a:latin typeface="Calibri" pitchFamily="34" charset="0"/>
              </a:rPr>
              <a:t>diameter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16" y="1813466"/>
            <a:ext cx="11287833" cy="440367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991995" y="826781"/>
            <a:ext cx="571015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libri" pitchFamily="34" charset="0"/>
              </a:rPr>
              <a:t>Agreement </a:t>
            </a:r>
            <a:r>
              <a:rPr lang="it-IT" b="1" dirty="0" err="1" smtClean="0">
                <a:latin typeface="Calibri" pitchFamily="34" charset="0"/>
              </a:rPr>
              <a:t>AUTONoMA</a:t>
            </a:r>
            <a:r>
              <a:rPr lang="it-IT" b="1" dirty="0" smtClean="0">
                <a:latin typeface="Calibri" pitchFamily="34" charset="0"/>
              </a:rPr>
              <a:t> vs Expert / </a:t>
            </a:r>
            <a:r>
              <a:rPr lang="it-IT" b="1" dirty="0" err="1" smtClean="0">
                <a:latin typeface="Calibri" pitchFamily="34" charset="0"/>
              </a:rPr>
              <a:t>Inexpert</a:t>
            </a:r>
            <a:r>
              <a:rPr lang="it-IT" b="1" dirty="0" smtClean="0">
                <a:latin typeface="Calibri" pitchFamily="34" charset="0"/>
              </a:rPr>
              <a:t> operator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"/>
    </mc:Choice>
    <mc:Fallback xmlns="">
      <p:transition spd="slow" advTm="5444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RESULTS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553519" y="519238"/>
            <a:ext cx="2353529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latin typeface="Calibri" pitchFamily="34" charset="0"/>
              </a:rPr>
              <a:t>OND / ONSD</a:t>
            </a:r>
            <a:endParaRPr lang="it-IT" sz="3200" b="1" dirty="0"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605417" y="626959"/>
            <a:ext cx="277100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libri" pitchFamily="34" charset="0"/>
              </a:rPr>
              <a:t>Inter-operator </a:t>
            </a:r>
            <a:r>
              <a:rPr lang="it-IT" b="1" dirty="0" err="1" smtClean="0">
                <a:latin typeface="Calibri" pitchFamily="34" charset="0"/>
              </a:rPr>
              <a:t>agreement</a:t>
            </a:r>
            <a:endParaRPr lang="it-IT" b="1" dirty="0" smtClean="0"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871" y="1254970"/>
            <a:ext cx="10084274" cy="430909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154448" y="5822744"/>
            <a:ext cx="4426725" cy="830997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 smtClean="0">
                <a:latin typeface="Calibri" pitchFamily="34" charset="0"/>
              </a:rPr>
              <a:t>AUTONoMA</a:t>
            </a:r>
            <a:endParaRPr lang="it-IT" sz="2400" b="1" dirty="0">
              <a:latin typeface="Calibri" pitchFamily="34" charset="0"/>
            </a:endParaRPr>
          </a:p>
          <a:p>
            <a:pPr algn="ctr"/>
            <a:r>
              <a:rPr lang="it-IT" sz="2400" b="1" dirty="0" smtClean="0">
                <a:latin typeface="Calibri" pitchFamily="34" charset="0"/>
              </a:rPr>
              <a:t>NO measurement variability</a:t>
            </a:r>
            <a:endParaRPr lang="it-IT" sz="2400" b="1" dirty="0"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4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5"/>
    </mc:Choice>
    <mc:Fallback xmlns="">
      <p:transition spd="slow" advTm="17305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DISCUSSION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97870" y="1968222"/>
            <a:ext cx="109402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libri" pitchFamily="34" charset="0"/>
              </a:rPr>
              <a:t>No </a:t>
            </a:r>
            <a:r>
              <a:rPr lang="it-IT" sz="2400" b="1" dirty="0" err="1" smtClean="0">
                <a:latin typeface="Calibri" pitchFamily="34" charset="0"/>
              </a:rPr>
              <a:t>differences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between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AUTONoMA</a:t>
            </a:r>
            <a:r>
              <a:rPr lang="it-IT" sz="2400" b="1" dirty="0" smtClean="0">
                <a:latin typeface="Calibri" pitchFamily="34" charset="0"/>
              </a:rPr>
              <a:t> and Expert Operator</a:t>
            </a:r>
          </a:p>
          <a:p>
            <a:pPr algn="ctr"/>
            <a:r>
              <a:rPr lang="it-IT" sz="2400" dirty="0" smtClean="0">
                <a:latin typeface="Calibri" pitchFamily="34" charset="0"/>
              </a:rPr>
              <a:t>(</a:t>
            </a:r>
            <a:r>
              <a:rPr lang="it-IT" sz="2400" dirty="0" err="1" smtClean="0">
                <a:latin typeface="Calibri" pitchFamily="34" charset="0"/>
              </a:rPr>
              <a:t>both</a:t>
            </a:r>
            <a:r>
              <a:rPr lang="it-IT" sz="2400" dirty="0" smtClean="0">
                <a:latin typeface="Calibri" pitchFamily="34" charset="0"/>
              </a:rPr>
              <a:t> for OND and ONSD </a:t>
            </a:r>
            <a:r>
              <a:rPr lang="it-IT" sz="2400" dirty="0" err="1" smtClean="0">
                <a:latin typeface="Calibri" pitchFamily="34" charset="0"/>
              </a:rPr>
              <a:t>measurements</a:t>
            </a:r>
            <a:r>
              <a:rPr lang="it-IT" sz="2400" dirty="0" smtClean="0">
                <a:latin typeface="Calibri" pitchFamily="34" charset="0"/>
              </a:rPr>
              <a:t>)</a:t>
            </a:r>
          </a:p>
          <a:p>
            <a:pPr algn="ctr"/>
            <a:endParaRPr lang="it-IT" sz="2400" b="1" dirty="0">
              <a:latin typeface="Calibri" pitchFamily="34" charset="0"/>
            </a:endParaRPr>
          </a:p>
          <a:p>
            <a:pPr algn="ctr"/>
            <a:r>
              <a:rPr lang="it-IT" sz="2400" b="1" dirty="0" err="1" smtClean="0">
                <a:latin typeface="Calibri" pitchFamily="34" charset="0"/>
              </a:rPr>
              <a:t>Good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agreement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between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O</a:t>
            </a:r>
            <a:r>
              <a:rPr lang="it-IT" sz="2400" b="1" dirty="0" err="1" smtClean="0">
                <a:latin typeface="Calibri" pitchFamily="34" charset="0"/>
              </a:rPr>
              <a:t>perators</a:t>
            </a:r>
            <a:r>
              <a:rPr lang="it-IT" sz="2400" b="1" dirty="0" smtClean="0">
                <a:latin typeface="Calibri" pitchFamily="34" charset="0"/>
              </a:rPr>
              <a:t> and </a:t>
            </a:r>
            <a:r>
              <a:rPr lang="it-IT" sz="2400" b="1" dirty="0" err="1" smtClean="0">
                <a:latin typeface="Calibri" pitchFamily="34" charset="0"/>
              </a:rPr>
              <a:t>AUTONoMA</a:t>
            </a:r>
            <a:endParaRPr lang="it-IT" sz="2400" b="1" dirty="0" smtClean="0">
              <a:latin typeface="Calibri" pitchFamily="34" charset="0"/>
            </a:endParaRPr>
          </a:p>
          <a:p>
            <a:pPr algn="ctr"/>
            <a:endParaRPr lang="it-IT" sz="2400" b="1" dirty="0">
              <a:latin typeface="Calibri" pitchFamily="34" charset="0"/>
            </a:endParaRPr>
          </a:p>
          <a:p>
            <a:pPr algn="ctr"/>
            <a:r>
              <a:rPr lang="it-IT" sz="2400" b="1" dirty="0">
                <a:latin typeface="Calibri" pitchFamily="34" charset="0"/>
              </a:rPr>
              <a:t>F</a:t>
            </a:r>
            <a:r>
              <a:rPr lang="it-IT" sz="2400" b="1" dirty="0" smtClean="0">
                <a:latin typeface="Calibri" pitchFamily="34" charset="0"/>
              </a:rPr>
              <a:t>ast and </a:t>
            </a:r>
            <a:r>
              <a:rPr lang="it-IT" sz="2400" b="1" dirty="0" err="1" smtClean="0">
                <a:latin typeface="Calibri" pitchFamily="34" charset="0"/>
              </a:rPr>
              <a:t>simultaneous</a:t>
            </a:r>
            <a:r>
              <a:rPr lang="it-IT" sz="2400" b="1" dirty="0" smtClean="0">
                <a:latin typeface="Calibri" pitchFamily="34" charset="0"/>
              </a:rPr>
              <a:t> OND/ ONSD </a:t>
            </a:r>
            <a:r>
              <a:rPr lang="it-IT" sz="2400" b="1" dirty="0" err="1" smtClean="0">
                <a:latin typeface="Calibri" pitchFamily="34" charset="0"/>
              </a:rPr>
              <a:t>evaluation</a:t>
            </a:r>
            <a:endParaRPr lang="it-IT" sz="2400" b="1" dirty="0">
              <a:latin typeface="Calibri" pitchFamily="34" charset="0"/>
            </a:endParaRPr>
          </a:p>
          <a:p>
            <a:pPr algn="ctr"/>
            <a:r>
              <a:rPr lang="it-IT" sz="2400" dirty="0" smtClean="0">
                <a:latin typeface="Calibri" pitchFamily="34" charset="0"/>
              </a:rPr>
              <a:t>(2 </a:t>
            </a:r>
            <a:r>
              <a:rPr lang="it-IT" sz="2400" dirty="0" err="1" smtClean="0">
                <a:latin typeface="Calibri" pitchFamily="34" charset="0"/>
              </a:rPr>
              <a:t>seconds</a:t>
            </a:r>
            <a:r>
              <a:rPr lang="it-IT" sz="2400" dirty="0" smtClean="0">
                <a:latin typeface="Calibri" pitchFamily="34" charset="0"/>
              </a:rPr>
              <a:t> per image vs 30s of the </a:t>
            </a:r>
            <a:r>
              <a:rPr lang="it-IT" sz="2400" dirty="0" err="1" smtClean="0">
                <a:latin typeface="Calibri" pitchFamily="34" charset="0"/>
              </a:rPr>
              <a:t>manual</a:t>
            </a:r>
            <a:r>
              <a:rPr lang="it-IT" sz="2400" dirty="0" smtClean="0">
                <a:latin typeface="Calibri" pitchFamily="34" charset="0"/>
              </a:rPr>
              <a:t> measurement;</a:t>
            </a:r>
          </a:p>
          <a:p>
            <a:pPr algn="ctr"/>
            <a:r>
              <a:rPr lang="it-IT" sz="2400" dirty="0">
                <a:latin typeface="Calibri" pitchFamily="34" charset="0"/>
              </a:rPr>
              <a:t>s</a:t>
            </a:r>
            <a:r>
              <a:rPr lang="it-IT" sz="2400" dirty="0" smtClean="0">
                <a:latin typeface="Calibri" pitchFamily="34" charset="0"/>
              </a:rPr>
              <a:t>ingle measurement vs </a:t>
            </a:r>
            <a:r>
              <a:rPr lang="it-IT" sz="2400" dirty="0" err="1" smtClean="0">
                <a:latin typeface="Calibri" pitchFamily="34" charset="0"/>
              </a:rPr>
              <a:t>averaging</a:t>
            </a:r>
            <a:r>
              <a:rPr lang="it-IT" sz="2400" dirty="0" smtClean="0">
                <a:latin typeface="Calibri" pitchFamily="34" charset="0"/>
              </a:rPr>
              <a:t> of </a:t>
            </a:r>
            <a:r>
              <a:rPr lang="it-IT" sz="2400" dirty="0" err="1" smtClean="0">
                <a:latin typeface="Calibri" pitchFamily="34" charset="0"/>
              </a:rPr>
              <a:t>values</a:t>
            </a:r>
            <a:r>
              <a:rPr lang="it-IT" sz="2400" dirty="0" smtClean="0">
                <a:latin typeface="Calibri" pitchFamily="34" charset="0"/>
              </a:rPr>
              <a:t>)</a:t>
            </a:r>
          </a:p>
          <a:p>
            <a:pPr algn="ctr"/>
            <a:endParaRPr lang="it-IT" sz="2400" b="1" dirty="0">
              <a:latin typeface="Calibri" pitchFamily="34" charset="0"/>
            </a:endParaRPr>
          </a:p>
          <a:p>
            <a:pPr algn="ctr"/>
            <a:r>
              <a:rPr lang="it-IT" sz="2400" b="1" dirty="0" err="1" smtClean="0">
                <a:latin typeface="Calibri" pitchFamily="34" charset="0"/>
              </a:rPr>
              <a:t>Completely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automatic</a:t>
            </a:r>
            <a:r>
              <a:rPr lang="it-IT" sz="2400" b="1" dirty="0" smtClean="0">
                <a:latin typeface="Calibri" pitchFamily="34" charset="0"/>
              </a:rPr>
              <a:t> and </a:t>
            </a:r>
            <a:r>
              <a:rPr lang="it-IT" sz="2400" b="1" dirty="0" err="1" smtClean="0">
                <a:latin typeface="Calibri" pitchFamily="34" charset="0"/>
              </a:rPr>
              <a:t>independent</a:t>
            </a:r>
            <a:r>
              <a:rPr lang="it-IT" sz="2400" b="1" dirty="0" smtClean="0">
                <a:latin typeface="Calibri" pitchFamily="34" charset="0"/>
              </a:rPr>
              <a:t> from the </a:t>
            </a:r>
            <a:r>
              <a:rPr lang="it-IT" sz="2400" b="1" dirty="0" err="1" smtClean="0">
                <a:latin typeface="Calibri" pitchFamily="34" charset="0"/>
              </a:rPr>
              <a:t>user</a:t>
            </a:r>
            <a:r>
              <a:rPr lang="it-IT" sz="2400" b="1" dirty="0" smtClean="0">
                <a:latin typeface="Calibri" pitchFamily="34" charset="0"/>
              </a:rPr>
              <a:t/>
            </a:r>
            <a:br>
              <a:rPr lang="it-IT" sz="2400" b="1" dirty="0" smtClean="0">
                <a:latin typeface="Calibri" pitchFamily="34" charset="0"/>
              </a:rPr>
            </a:br>
            <a:r>
              <a:rPr lang="it-IT" sz="2400" dirty="0" smtClean="0">
                <a:latin typeface="Calibri" pitchFamily="34" charset="0"/>
              </a:rPr>
              <a:t>(no measurement variability </a:t>
            </a:r>
            <a:r>
              <a:rPr lang="it-IT" sz="2400" dirty="0" err="1" smtClean="0">
                <a:latin typeface="Calibri" pitchFamily="34" charset="0"/>
              </a:rPr>
              <a:t>both</a:t>
            </a:r>
            <a:r>
              <a:rPr lang="it-IT" sz="2400" dirty="0" smtClean="0">
                <a:latin typeface="Calibri" pitchFamily="34" charset="0"/>
              </a:rPr>
              <a:t> for OND/ONSD)</a:t>
            </a:r>
          </a:p>
        </p:txBody>
      </p:sp>
      <p:sp>
        <p:nvSpPr>
          <p:cNvPr id="8" name="Rettangolo 7"/>
          <p:cNvSpPr/>
          <p:nvPr/>
        </p:nvSpPr>
        <p:spPr>
          <a:xfrm>
            <a:off x="5155833" y="563999"/>
            <a:ext cx="2263377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AUTONoMA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8"/>
    </mc:Choice>
    <mc:Fallback xmlns="">
      <p:transition spd="slow" advTm="24748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DISCUSSION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735960" y="1693549"/>
            <a:ext cx="61296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Calibri" pitchFamily="34" charset="0"/>
              </a:rPr>
              <a:t>Correctly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processed</a:t>
            </a:r>
            <a:r>
              <a:rPr lang="it-IT" sz="2400" b="1" dirty="0" smtClean="0">
                <a:latin typeface="Calibri" pitchFamily="34" charset="0"/>
              </a:rPr>
              <a:t> 71 out of 75 images (95%)</a:t>
            </a:r>
          </a:p>
          <a:p>
            <a:pPr algn="ctr"/>
            <a:endParaRPr lang="it-IT" sz="2400" b="1" dirty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Images </a:t>
            </a:r>
            <a:r>
              <a:rPr lang="it-IT" sz="2000" dirty="0" err="1" smtClean="0">
                <a:latin typeface="Calibri" pitchFamily="34" charset="0"/>
              </a:rPr>
              <a:t>have</a:t>
            </a:r>
            <a:r>
              <a:rPr lang="it-IT" sz="2000" dirty="0" smtClean="0">
                <a:latin typeface="Calibri" pitchFamily="34" charset="0"/>
              </a:rPr>
              <a:t> to be CLEAR</a:t>
            </a:r>
          </a:p>
          <a:p>
            <a:pPr algn="ctr"/>
            <a:endParaRPr lang="it-IT" sz="2000" dirty="0">
              <a:latin typeface="Calibri" pitchFamily="34" charset="0"/>
            </a:endParaRPr>
          </a:p>
          <a:p>
            <a:pPr algn="ctr"/>
            <a:r>
              <a:rPr lang="it-IT" sz="2000" dirty="0" err="1" smtClean="0">
                <a:latin typeface="Calibri" pitchFamily="34" charset="0"/>
              </a:rPr>
              <a:t>Perpendicular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direction</a:t>
            </a:r>
            <a:r>
              <a:rPr lang="it-IT" sz="2000" dirty="0" smtClean="0">
                <a:latin typeface="Calibri" pitchFamily="34" charset="0"/>
              </a:rPr>
              <a:t> of the </a:t>
            </a:r>
            <a:r>
              <a:rPr lang="it-IT" sz="2000" dirty="0" err="1" smtClean="0">
                <a:latin typeface="Calibri" pitchFamily="34" charset="0"/>
              </a:rPr>
              <a:t>optic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nerve</a:t>
            </a:r>
            <a:endParaRPr lang="it-IT" sz="2000" dirty="0" smtClean="0">
              <a:latin typeface="Calibri" pitchFamily="34" charset="0"/>
            </a:endParaRPr>
          </a:p>
          <a:p>
            <a:pPr algn="ctr"/>
            <a:endParaRPr lang="it-IT" sz="2000" dirty="0">
              <a:latin typeface="Calibri" pitchFamily="34" charset="0"/>
            </a:endParaRPr>
          </a:p>
          <a:p>
            <a:pPr algn="ctr"/>
            <a:r>
              <a:rPr lang="it-IT" sz="2000" dirty="0" err="1" smtClean="0">
                <a:latin typeface="Calibri" pitchFamily="34" charset="0"/>
              </a:rPr>
              <a:t>Adequate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differences</a:t>
            </a:r>
            <a:r>
              <a:rPr lang="it-IT" sz="2000" dirty="0" smtClean="0">
                <a:latin typeface="Calibri" pitchFamily="34" charset="0"/>
              </a:rPr>
              <a:t> in </a:t>
            </a:r>
            <a:r>
              <a:rPr lang="it-IT" sz="2000" dirty="0" err="1" smtClean="0">
                <a:latin typeface="Calibri" pitchFamily="34" charset="0"/>
              </a:rPr>
              <a:t>echogenicity</a:t>
            </a:r>
            <a:r>
              <a:rPr lang="it-IT" sz="2000" dirty="0" smtClean="0">
                <a:latin typeface="Calibri" pitchFamily="34" charset="0"/>
              </a:rPr>
              <a:t> of the </a:t>
            </a:r>
            <a:r>
              <a:rPr lang="it-IT" sz="2000" dirty="0" err="1" smtClean="0">
                <a:latin typeface="Calibri" pitchFamily="34" charset="0"/>
              </a:rPr>
              <a:t>structures</a:t>
            </a:r>
            <a:endParaRPr lang="it-IT" sz="2000" dirty="0" smtClean="0">
              <a:latin typeface="Calibri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53677" y="563999"/>
            <a:ext cx="4467698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AUTONoMA</a:t>
            </a:r>
            <a:r>
              <a:rPr lang="it-IT" sz="3200" b="1" dirty="0" smtClean="0">
                <a:latin typeface="Calibri" pitchFamily="34" charset="0"/>
              </a:rPr>
              <a:t> - </a:t>
            </a:r>
            <a:r>
              <a:rPr lang="it-IT" sz="3200" b="1" dirty="0" err="1" smtClean="0">
                <a:latin typeface="Calibri" pitchFamily="34" charset="0"/>
              </a:rPr>
              <a:t>Limitations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6948" t="18469" r="20399"/>
          <a:stretch/>
        </p:blipFill>
        <p:spPr>
          <a:xfrm>
            <a:off x="602107" y="1628800"/>
            <a:ext cx="2270598" cy="3393691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3247473" y="1644040"/>
            <a:ext cx="2130922" cy="3378452"/>
            <a:chOff x="3503436" y="2358509"/>
            <a:chExt cx="2130922" cy="3393691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3436" y="2358509"/>
              <a:ext cx="2130922" cy="3393691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ttangolo 3"/>
            <p:cNvSpPr/>
            <p:nvPr/>
          </p:nvSpPr>
          <p:spPr>
            <a:xfrm>
              <a:off x="3503436" y="2408241"/>
              <a:ext cx="707112" cy="4873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456420" y="5151597"/>
            <a:ext cx="2561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Calibri" pitchFamily="34" charset="0"/>
              </a:rPr>
              <a:t>Insufficient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intensity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difference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between</a:t>
            </a:r>
            <a:r>
              <a:rPr lang="it-IT" dirty="0" smtClean="0">
                <a:latin typeface="Calibri" pitchFamily="34" charset="0"/>
              </a:rPr>
              <a:t> the </a:t>
            </a:r>
            <a:r>
              <a:rPr lang="it-IT" dirty="0" err="1" smtClean="0">
                <a:latin typeface="Calibri" pitchFamily="34" charset="0"/>
              </a:rPr>
              <a:t>hypo-echogenicity</a:t>
            </a:r>
            <a:r>
              <a:rPr lang="it-IT" dirty="0" smtClean="0">
                <a:latin typeface="Calibri" pitchFamily="34" charset="0"/>
              </a:rPr>
              <a:t> of the </a:t>
            </a:r>
            <a:r>
              <a:rPr lang="it-IT" dirty="0" err="1" smtClean="0">
                <a:latin typeface="Calibri" pitchFamily="34" charset="0"/>
              </a:rPr>
              <a:t>optic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nerve</a:t>
            </a:r>
            <a:r>
              <a:rPr lang="it-IT" dirty="0" smtClean="0">
                <a:latin typeface="Calibri" pitchFamily="34" charset="0"/>
              </a:rPr>
              <a:t> and the </a:t>
            </a:r>
            <a:r>
              <a:rPr lang="it-IT" dirty="0" err="1" smtClean="0">
                <a:latin typeface="Calibri" pitchFamily="34" charset="0"/>
              </a:rPr>
              <a:t>subarachnoid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space</a:t>
            </a:r>
            <a:endParaRPr lang="it-IT" dirty="0" smtClean="0">
              <a:latin typeface="Calibri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054984" y="5247060"/>
            <a:ext cx="256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Calibri" pitchFamily="34" charset="0"/>
              </a:rPr>
              <a:t>Excessive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hyper-echoic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sorrounding</a:t>
            </a:r>
            <a:r>
              <a:rPr lang="it-IT" dirty="0" smtClean="0">
                <a:latin typeface="Calibri" pitchFamily="34" charset="0"/>
              </a:rPr>
              <a:t> the </a:t>
            </a:r>
            <a:r>
              <a:rPr lang="it-IT" dirty="0" err="1" smtClean="0">
                <a:latin typeface="Calibri" pitchFamily="34" charset="0"/>
              </a:rPr>
              <a:t>subarachnoid</a:t>
            </a:r>
            <a:r>
              <a:rPr lang="it-IT" dirty="0" smtClean="0">
                <a:latin typeface="Calibri" pitchFamily="34" charset="0"/>
              </a:rPr>
              <a:t> </a:t>
            </a:r>
            <a:r>
              <a:rPr lang="it-IT" dirty="0" err="1" smtClean="0">
                <a:latin typeface="Calibri" pitchFamily="34" charset="0"/>
              </a:rPr>
              <a:t>space</a:t>
            </a:r>
            <a:endParaRPr lang="it-IT" dirty="0" smtClean="0">
              <a:latin typeface="Calibri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173489" y="4736098"/>
            <a:ext cx="5254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 smtClean="0">
                <a:latin typeface="Calibri" pitchFamily="34" charset="0"/>
              </a:rPr>
              <a:t>Larger</a:t>
            </a:r>
            <a:r>
              <a:rPr lang="it-IT" sz="2400" b="1" dirty="0" smtClean="0">
                <a:latin typeface="Calibri" pitchFamily="34" charset="0"/>
              </a:rPr>
              <a:t> sample</a:t>
            </a:r>
          </a:p>
          <a:p>
            <a:pPr algn="ctr"/>
            <a:endParaRPr lang="it-IT" sz="2400" b="1" dirty="0">
              <a:latin typeface="Calibri" pitchFamily="34" charset="0"/>
            </a:endParaRPr>
          </a:p>
          <a:p>
            <a:pPr algn="ctr"/>
            <a:r>
              <a:rPr lang="it-IT" sz="2400" b="1" dirty="0" err="1" smtClean="0">
                <a:latin typeface="Calibri" pitchFamily="34" charset="0"/>
              </a:rPr>
              <a:t>Subgroup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analysis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not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available</a:t>
            </a:r>
            <a:endParaRPr lang="it-IT" sz="2400" b="1" dirty="0">
              <a:latin typeface="Calibri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97"/>
    </mc:Choice>
    <mc:Fallback xmlns="">
      <p:transition spd="slow" advTm="4719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CONCLUSION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367808" y="982469"/>
            <a:ext cx="6937370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Calibri" pitchFamily="34" charset="0"/>
              </a:rPr>
              <a:t>Valuable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tool</a:t>
            </a:r>
            <a:r>
              <a:rPr lang="it-IT" sz="2000" dirty="0" smtClean="0">
                <a:latin typeface="Calibri" pitchFamily="34" charset="0"/>
              </a:rPr>
              <a:t> for OND and ONSD </a:t>
            </a:r>
            <a:r>
              <a:rPr lang="it-IT" sz="2000" dirty="0" err="1" smtClean="0">
                <a:latin typeface="Calibri" pitchFamily="34" charset="0"/>
              </a:rPr>
              <a:t>measurements</a:t>
            </a:r>
            <a:endParaRPr lang="it-IT" sz="2000" dirty="0">
              <a:latin typeface="Calibri" pitchFamily="34" charset="0"/>
            </a:endParaRPr>
          </a:p>
          <a:p>
            <a:pPr algn="ctr"/>
            <a:r>
              <a:rPr lang="it-IT" sz="2000" dirty="0" err="1" smtClean="0">
                <a:latin typeface="Calibri" pitchFamily="34" charset="0"/>
              </a:rPr>
              <a:t>Faster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than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manual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evaluation</a:t>
            </a:r>
            <a:endParaRPr lang="it-IT" sz="2000" dirty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No variability of </a:t>
            </a:r>
            <a:r>
              <a:rPr lang="it-IT" sz="2000" dirty="0" err="1" smtClean="0">
                <a:latin typeface="Calibri" pitchFamily="34" charset="0"/>
              </a:rPr>
              <a:t>measurements</a:t>
            </a:r>
            <a:endParaRPr lang="it-IT" sz="2000" dirty="0" smtClean="0">
              <a:latin typeface="Calibri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83391" y="1163454"/>
            <a:ext cx="2263377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AUTONoMA</a:t>
            </a:r>
            <a:endParaRPr lang="it-IT" sz="3200" b="1" dirty="0"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4345" y="3076984"/>
            <a:ext cx="3966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libri" pitchFamily="34" charset="0"/>
              </a:rPr>
              <a:t>Manual </a:t>
            </a:r>
            <a:r>
              <a:rPr lang="it-IT" sz="2400" b="1" dirty="0" err="1" smtClean="0">
                <a:latin typeface="Calibri" pitchFamily="34" charset="0"/>
              </a:rPr>
              <a:t>assessment</a:t>
            </a:r>
            <a:endParaRPr lang="it-IT" sz="2400" dirty="0" smtClean="0">
              <a:latin typeface="Calibri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168008" y="3768558"/>
            <a:ext cx="5406585" cy="1938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libri" pitchFamily="34" charset="0"/>
              </a:rPr>
              <a:t>Reduce the operator </a:t>
            </a:r>
            <a:r>
              <a:rPr lang="it-IT" sz="2400" b="1" dirty="0" err="1" smtClean="0">
                <a:latin typeface="Calibri" pitchFamily="34" charset="0"/>
              </a:rPr>
              <a:t>dependency</a:t>
            </a:r>
            <a:endParaRPr lang="it-IT" sz="2400" b="1" dirty="0" smtClean="0">
              <a:latin typeface="Calibri" pitchFamily="34" charset="0"/>
            </a:endParaRPr>
          </a:p>
          <a:p>
            <a:pPr algn="ctr"/>
            <a:r>
              <a:rPr lang="it-IT" sz="2400" b="1" dirty="0" smtClean="0">
                <a:latin typeface="Calibri" pitchFamily="34" charset="0"/>
              </a:rPr>
              <a:t>Accelerate </a:t>
            </a:r>
            <a:r>
              <a:rPr lang="it-IT" sz="2400" b="1" dirty="0" err="1" smtClean="0">
                <a:latin typeface="Calibri" pitchFamily="34" charset="0"/>
              </a:rPr>
              <a:t>acquisition</a:t>
            </a:r>
            <a:r>
              <a:rPr lang="it-IT" sz="2400" b="1" dirty="0" smtClean="0">
                <a:latin typeface="Calibri" pitchFamily="34" charset="0"/>
              </a:rPr>
              <a:t> time</a:t>
            </a:r>
          </a:p>
          <a:p>
            <a:pPr algn="ctr"/>
            <a:r>
              <a:rPr lang="it-IT" sz="2400" b="1" dirty="0" smtClean="0">
                <a:latin typeface="Calibri" pitchFamily="34" charset="0"/>
              </a:rPr>
              <a:t>Mitigate the </a:t>
            </a:r>
            <a:r>
              <a:rPr lang="it-IT" sz="2400" b="1" dirty="0" err="1" smtClean="0">
                <a:latin typeface="Calibri" pitchFamily="34" charset="0"/>
              </a:rPr>
              <a:t>issue</a:t>
            </a:r>
            <a:r>
              <a:rPr lang="it-IT" sz="2400" b="1" dirty="0" smtClean="0">
                <a:latin typeface="Calibri" pitchFamily="34" charset="0"/>
              </a:rPr>
              <a:t> of operator variability</a:t>
            </a:r>
          </a:p>
          <a:p>
            <a:pPr algn="ctr"/>
            <a:r>
              <a:rPr lang="it-IT" sz="2400" b="1" dirty="0" err="1" smtClean="0">
                <a:latin typeface="Calibri" pitchFamily="34" charset="0"/>
              </a:rPr>
              <a:t>Standardize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measurements</a:t>
            </a:r>
            <a:endParaRPr lang="it-IT" sz="2400" b="1" dirty="0" smtClean="0">
              <a:latin typeface="Calibri" pitchFamily="34" charset="0"/>
            </a:endParaRPr>
          </a:p>
          <a:p>
            <a:pPr algn="ctr"/>
            <a:r>
              <a:rPr lang="it-IT" sz="2400" b="1" dirty="0" err="1" smtClean="0">
                <a:latin typeface="Calibri" pitchFamily="34" charset="0"/>
              </a:rPr>
              <a:t>Higher</a:t>
            </a:r>
            <a:r>
              <a:rPr lang="it-IT" sz="2400" b="1" dirty="0" smtClean="0">
                <a:latin typeface="Calibri" pitchFamily="34" charset="0"/>
              </a:rPr>
              <a:t> reproducibility </a:t>
            </a:r>
            <a:r>
              <a:rPr lang="it-IT" sz="2400" b="1" dirty="0" err="1" smtClean="0">
                <a:latin typeface="Calibri" pitchFamily="34" charset="0"/>
              </a:rPr>
              <a:t>among</a:t>
            </a:r>
            <a:r>
              <a:rPr lang="it-IT" sz="2400" b="1" dirty="0" smtClean="0">
                <a:latin typeface="Calibri" pitchFamily="34" charset="0"/>
              </a:rPr>
              <a:t> studies</a:t>
            </a:r>
            <a:endParaRPr lang="it-IT" sz="2000" dirty="0" smtClean="0">
              <a:latin typeface="Calibri" pitchFamily="34" charset="0"/>
            </a:endParaRPr>
          </a:p>
        </p:txBody>
      </p:sp>
      <p:sp>
        <p:nvSpPr>
          <p:cNvPr id="6" name="Freccia a destra 5"/>
          <p:cNvSpPr/>
          <p:nvPr/>
        </p:nvSpPr>
        <p:spPr>
          <a:xfrm rot="4409534">
            <a:off x="7260018" y="2616272"/>
            <a:ext cx="1358478" cy="581062"/>
          </a:xfrm>
          <a:prstGeom prst="rightArrow">
            <a:avLst>
              <a:gd name="adj1" fmla="val 29337"/>
              <a:gd name="adj2" fmla="val 492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81" y="3824879"/>
            <a:ext cx="4988055" cy="1911721"/>
          </a:xfrm>
          <a:prstGeom prst="rect">
            <a:avLst/>
          </a:prstGeom>
        </p:spPr>
      </p:pic>
      <p:cxnSp>
        <p:nvCxnSpPr>
          <p:cNvPr id="22" name="Connettore 1 21"/>
          <p:cNvCxnSpPr/>
          <p:nvPr/>
        </p:nvCxnSpPr>
        <p:spPr>
          <a:xfrm flipV="1">
            <a:off x="398481" y="3538649"/>
            <a:ext cx="5060285" cy="237354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0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7"/>
    </mc:Choice>
    <mc:Fallback xmlns="">
      <p:transition spd="slow" advTm="16117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CONCLUSION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535874" y="675037"/>
            <a:ext cx="6937370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latin typeface="Calibri" pitchFamily="34" charset="0"/>
              </a:rPr>
              <a:t>Thanks</a:t>
            </a:r>
            <a:r>
              <a:rPr lang="it-IT" sz="4000" b="1" dirty="0" smtClean="0">
                <a:latin typeface="Calibri" pitchFamily="34" charset="0"/>
              </a:rPr>
              <a:t> for </a:t>
            </a:r>
            <a:r>
              <a:rPr lang="it-IT" sz="4000" b="1" dirty="0" err="1" smtClean="0">
                <a:latin typeface="Calibri" pitchFamily="34" charset="0"/>
              </a:rPr>
              <a:t>your</a:t>
            </a:r>
            <a:r>
              <a:rPr lang="it-IT" sz="4000" b="1" dirty="0" smtClean="0">
                <a:latin typeface="Calibri" pitchFamily="34" charset="0"/>
              </a:rPr>
              <a:t> </a:t>
            </a:r>
            <a:r>
              <a:rPr lang="it-IT" sz="4000" b="1" dirty="0" err="1" smtClean="0">
                <a:latin typeface="Calibri" pitchFamily="34" charset="0"/>
              </a:rPr>
              <a:t>attention</a:t>
            </a:r>
            <a:endParaRPr lang="it-IT" sz="4000" b="1" dirty="0" smtClean="0">
              <a:latin typeface="Calibri" pitchFamily="34" charset="0"/>
            </a:endParaRPr>
          </a:p>
          <a:p>
            <a:pPr algn="ctr"/>
            <a:endParaRPr lang="it-IT" sz="1400" b="1" dirty="0" smtClean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For more </a:t>
            </a:r>
            <a:r>
              <a:rPr lang="it-IT" sz="2000" dirty="0" err="1" smtClean="0">
                <a:latin typeface="Calibri" pitchFamily="34" charset="0"/>
              </a:rPr>
              <a:t>details</a:t>
            </a:r>
            <a:r>
              <a:rPr lang="it-IT" sz="2000" dirty="0" smtClean="0">
                <a:latin typeface="Calibri" pitchFamily="34" charset="0"/>
              </a:rPr>
              <a:t>: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46" y="2064817"/>
            <a:ext cx="10031225" cy="2324424"/>
          </a:xfrm>
          <a:prstGeom prst="rect">
            <a:avLst/>
          </a:prstGeom>
        </p:spPr>
      </p:pic>
      <p:sp>
        <p:nvSpPr>
          <p:cNvPr id="12" name="CustomShape 2"/>
          <p:cNvSpPr/>
          <p:nvPr/>
        </p:nvSpPr>
        <p:spPr>
          <a:xfrm>
            <a:off x="-356592" y="4591087"/>
            <a:ext cx="4882029" cy="17881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Andrea Naldi, M.D.</a:t>
            </a:r>
          </a:p>
          <a:p>
            <a:pPr algn="ctr">
              <a:lnSpc>
                <a:spcPct val="100000"/>
              </a:lnSpc>
            </a:pPr>
            <a:endParaRPr lang="it-IT" sz="9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Department</a:t>
            </a:r>
            <a:r>
              <a:rPr lang="it-IT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</a:t>
            </a:r>
            <a:r>
              <a:rPr lang="it-IT" sz="16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Neuroscience</a:t>
            </a:r>
            <a:endParaRPr lang="it-IT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Rita Levi Montalcini</a:t>
            </a:r>
          </a:p>
          <a:p>
            <a:pPr algn="ctr">
              <a:lnSpc>
                <a:spcPct val="100000"/>
              </a:lnSpc>
            </a:pP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University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Turin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Italy</a:t>
            </a:r>
            <a:endParaRPr lang="it-IT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andrea.naldi@aslcittaditorino.it</a:t>
            </a:r>
            <a:endParaRPr lang="it-IT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CustomShape 2"/>
          <p:cNvSpPr/>
          <p:nvPr/>
        </p:nvSpPr>
        <p:spPr>
          <a:xfrm>
            <a:off x="3294945" y="4591087"/>
            <a:ext cx="4882029" cy="17881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Piergiorgio </a:t>
            </a:r>
            <a:r>
              <a:rPr lang="it-IT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Lochner</a:t>
            </a:r>
            <a:r>
              <a:rPr lang="it-IT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M.D., </a:t>
            </a:r>
            <a:r>
              <a:rPr lang="it-IT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PhD</a:t>
            </a:r>
            <a:endParaRPr lang="it-IT" sz="20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6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Departm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ent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Neurology</a:t>
            </a:r>
            <a:endParaRPr lang="it-IT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Saarland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University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Medical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Center</a:t>
            </a:r>
          </a:p>
          <a:p>
            <a:pPr algn="ctr">
              <a:lnSpc>
                <a:spcPct val="100000"/>
              </a:lnSpc>
            </a:pP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Homburg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Germany</a:t>
            </a:r>
          </a:p>
          <a:p>
            <a:pPr algn="ctr">
              <a:lnSpc>
                <a:spcPct val="100000"/>
              </a:lnSpc>
            </a:pPr>
            <a:endParaRPr lang="it-IT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iergiorgio.lochner@uks.eu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7309972" y="4591087"/>
            <a:ext cx="4518540" cy="17881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Kristen</a:t>
            </a:r>
            <a:r>
              <a:rPr lang="it-IT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M. </a:t>
            </a:r>
            <a:r>
              <a:rPr lang="it-IT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Meiburger</a:t>
            </a:r>
            <a:endParaRPr lang="it-IT" sz="20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6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PoliToBIOMed</a:t>
            </a:r>
            <a:r>
              <a:rPr lang="it-IT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Lab</a:t>
            </a:r>
          </a:p>
          <a:p>
            <a:pPr algn="ctr">
              <a:lnSpc>
                <a:spcPct val="100000"/>
              </a:lnSpc>
            </a:pP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Department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Electronics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</a:t>
            </a:r>
          </a:p>
          <a:p>
            <a:pPr algn="ctr">
              <a:lnSpc>
                <a:spcPct val="100000"/>
              </a:lnSpc>
            </a:pP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Telecommunications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it-IT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Politecnico of </a:t>
            </a:r>
            <a:r>
              <a:rPr lang="it-IT" sz="16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Turin</a:t>
            </a:r>
            <a:endParaRPr lang="it-IT" sz="16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Turin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</a:t>
            </a:r>
            <a:r>
              <a:rPr lang="it-IT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Italy</a:t>
            </a:r>
            <a:r>
              <a:rPr lang="it-IT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0"/>
    </mc:Choice>
    <mc:Fallback xmlns="">
      <p:transition spd="slow" advTm="1531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INTRODUCTION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31704" y="16195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Parenchima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519936" y="2413307"/>
            <a:ext cx="61370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Calibri" pitchFamily="34" charset="0"/>
              </a:rPr>
              <a:t>Non invasive </a:t>
            </a:r>
            <a:r>
              <a:rPr lang="it-IT" sz="2000" dirty="0" err="1">
                <a:latin typeface="Calibri" pitchFamily="34" charset="0"/>
              </a:rPr>
              <a:t>e</a:t>
            </a:r>
            <a:r>
              <a:rPr lang="it-IT" sz="2000" dirty="0" err="1" smtClean="0">
                <a:latin typeface="Calibri" pitchFamily="34" charset="0"/>
              </a:rPr>
              <a:t>valuation</a:t>
            </a:r>
            <a:r>
              <a:rPr lang="it-IT" sz="2000" dirty="0" smtClean="0">
                <a:latin typeface="Calibri" pitchFamily="34" charset="0"/>
              </a:rPr>
              <a:t> of the </a:t>
            </a:r>
            <a:r>
              <a:rPr lang="it-IT" sz="2000" dirty="0" err="1" smtClean="0">
                <a:latin typeface="Calibri" pitchFamily="34" charset="0"/>
              </a:rPr>
              <a:t>orbit’s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structures</a:t>
            </a:r>
            <a:endParaRPr lang="it-IT" sz="2000" dirty="0" smtClean="0">
              <a:latin typeface="Calibri" pitchFamily="34" charset="0"/>
            </a:endParaRPr>
          </a:p>
          <a:p>
            <a:endParaRPr lang="it-IT" sz="2000" dirty="0" smtClean="0">
              <a:latin typeface="Calibri" pitchFamily="34" charset="0"/>
            </a:endParaRPr>
          </a:p>
          <a:p>
            <a:r>
              <a:rPr lang="it-IT" sz="2000" dirty="0" err="1" smtClean="0">
                <a:latin typeface="Calibri" pitchFamily="34" charset="0"/>
              </a:rPr>
              <a:t>Optic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Nerve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Sheath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Diameter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b="1" dirty="0" smtClean="0">
                <a:latin typeface="Calibri" pitchFamily="34" charset="0"/>
              </a:rPr>
              <a:t>(ONSD)</a:t>
            </a:r>
          </a:p>
          <a:p>
            <a:r>
              <a:rPr lang="it-IT" sz="2000" dirty="0">
                <a:latin typeface="Calibri" pitchFamily="34" charset="0"/>
              </a:rPr>
              <a:t>	</a:t>
            </a:r>
            <a:r>
              <a:rPr lang="it-IT" sz="2000" dirty="0" err="1" smtClean="0">
                <a:latin typeface="Calibri" pitchFamily="34" charset="0"/>
              </a:rPr>
              <a:t>Estimation</a:t>
            </a:r>
            <a:r>
              <a:rPr lang="it-IT" sz="2000" dirty="0" smtClean="0">
                <a:latin typeface="Calibri" pitchFamily="34" charset="0"/>
              </a:rPr>
              <a:t> of </a:t>
            </a:r>
            <a:r>
              <a:rPr lang="it-IT" sz="2000" dirty="0" err="1" smtClean="0">
                <a:latin typeface="Calibri" pitchFamily="34" charset="0"/>
              </a:rPr>
              <a:t>intracranial</a:t>
            </a:r>
            <a:r>
              <a:rPr lang="it-IT" sz="2000" dirty="0" smtClean="0">
                <a:latin typeface="Calibri" pitchFamily="34" charset="0"/>
              </a:rPr>
              <a:t> pressure</a:t>
            </a:r>
          </a:p>
          <a:p>
            <a:endParaRPr lang="it-IT" sz="2000" dirty="0" smtClean="0">
              <a:latin typeface="Calibri" pitchFamily="34" charset="0"/>
            </a:endParaRPr>
          </a:p>
          <a:p>
            <a:r>
              <a:rPr lang="it-IT" sz="2000" dirty="0" err="1" smtClean="0">
                <a:latin typeface="Calibri" pitchFamily="34" charset="0"/>
              </a:rPr>
              <a:t>Optic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Nerve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Diameter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b="1" dirty="0" smtClean="0">
                <a:latin typeface="Calibri" pitchFamily="34" charset="0"/>
              </a:rPr>
              <a:t>(OND)</a:t>
            </a:r>
          </a:p>
          <a:p>
            <a:r>
              <a:rPr lang="it-IT" sz="2000" dirty="0" smtClean="0">
                <a:latin typeface="Calibri" pitchFamily="34" charset="0"/>
              </a:rPr>
              <a:t>	</a:t>
            </a:r>
            <a:r>
              <a:rPr lang="it-IT" sz="2000" dirty="0" err="1" smtClean="0">
                <a:latin typeface="Calibri" pitchFamily="34" charset="0"/>
              </a:rPr>
              <a:t>Neurodegeneration</a:t>
            </a:r>
            <a:r>
              <a:rPr lang="it-IT" sz="2000" dirty="0" smtClean="0">
                <a:latin typeface="Calibri" pitchFamily="34" charset="0"/>
              </a:rPr>
              <a:t> and </a:t>
            </a:r>
            <a:r>
              <a:rPr lang="it-IT" sz="2000" dirty="0" err="1" smtClean="0">
                <a:latin typeface="Calibri" pitchFamily="34" charset="0"/>
              </a:rPr>
              <a:t>inflammation</a:t>
            </a:r>
            <a:endParaRPr lang="it-IT" sz="2000" dirty="0" smtClean="0">
              <a:latin typeface="Calibri" pitchFamily="34" charset="0"/>
            </a:endParaRPr>
          </a:p>
          <a:p>
            <a:endParaRPr lang="it-IT" sz="2000" dirty="0">
              <a:latin typeface="Calibri" pitchFamily="34" charset="0"/>
            </a:endParaRPr>
          </a:p>
          <a:p>
            <a:r>
              <a:rPr lang="it-IT" sz="2000" dirty="0" err="1" smtClean="0">
                <a:latin typeface="Calibri" pitchFamily="34" charset="0"/>
              </a:rPr>
              <a:t>Diagnosis</a:t>
            </a:r>
            <a:r>
              <a:rPr lang="it-IT" sz="2000" dirty="0" smtClean="0">
                <a:latin typeface="Calibri" pitchFamily="34" charset="0"/>
              </a:rPr>
              <a:t> and </a:t>
            </a:r>
            <a:r>
              <a:rPr lang="it-IT" sz="2000" dirty="0" err="1" smtClean="0">
                <a:latin typeface="Calibri" pitchFamily="34" charset="0"/>
              </a:rPr>
              <a:t>Monitoring</a:t>
            </a:r>
            <a:endParaRPr lang="it-IT" sz="2000" dirty="0" smtClean="0">
              <a:latin typeface="Calibri" pitchFamily="34" charset="0"/>
            </a:endParaRPr>
          </a:p>
          <a:p>
            <a:pPr algn="ctr"/>
            <a:endParaRPr lang="it-IT" dirty="0">
              <a:latin typeface="Calibri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25634"/>
          <a:stretch/>
        </p:blipFill>
        <p:spPr>
          <a:xfrm>
            <a:off x="640079" y="959983"/>
            <a:ext cx="3973041" cy="543279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604545" y="1452262"/>
            <a:ext cx="5123903" cy="461665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latin typeface="Calibri" pitchFamily="34" charset="0"/>
              </a:rPr>
              <a:t>B-mode </a:t>
            </a:r>
            <a:r>
              <a:rPr lang="it-IT" sz="2400" b="1" dirty="0" err="1">
                <a:latin typeface="Calibri" pitchFamily="34" charset="0"/>
              </a:rPr>
              <a:t>Transorbital</a:t>
            </a:r>
            <a:r>
              <a:rPr lang="it-IT" sz="2400" b="1" dirty="0">
                <a:latin typeface="Calibri" pitchFamily="34" charset="0"/>
              </a:rPr>
              <a:t> </a:t>
            </a:r>
            <a:r>
              <a:rPr lang="it-IT" sz="2400" b="1" dirty="0" err="1">
                <a:latin typeface="Calibri" pitchFamily="34" charset="0"/>
              </a:rPr>
              <a:t>Sonography</a:t>
            </a:r>
            <a:r>
              <a:rPr lang="it-IT" sz="2400" b="1" dirty="0">
                <a:latin typeface="Calibri" pitchFamily="34" charset="0"/>
              </a:rPr>
              <a:t> (TOS)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1"/>
    </mc:Choice>
    <mc:Fallback xmlns="">
      <p:transition spd="slow" advTm="33861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INTRODUCTION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31704" y="16195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Parenchima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744189" y="1482649"/>
            <a:ext cx="3168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Calibri" pitchFamily="34" charset="0"/>
              </a:rPr>
              <a:t>Axial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plane</a:t>
            </a:r>
            <a:endParaRPr lang="it-IT" sz="2000" dirty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3 mm </a:t>
            </a:r>
            <a:r>
              <a:rPr lang="it-IT" sz="2000" dirty="0" err="1" smtClean="0">
                <a:latin typeface="Calibri" pitchFamily="34" charset="0"/>
              </a:rPr>
              <a:t>behind</a:t>
            </a:r>
            <a:r>
              <a:rPr lang="it-IT" sz="2000" dirty="0" smtClean="0">
                <a:latin typeface="Calibri" pitchFamily="34" charset="0"/>
              </a:rPr>
              <a:t> the globe</a:t>
            </a:r>
            <a:endParaRPr lang="it-IT" sz="2000" dirty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OND / ONSD</a:t>
            </a:r>
          </a:p>
          <a:p>
            <a:pPr algn="ctr"/>
            <a:r>
              <a:rPr lang="it-IT" sz="2000" dirty="0" err="1" smtClean="0">
                <a:latin typeface="Calibri" pitchFamily="34" charset="0"/>
              </a:rPr>
              <a:t>Averaging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values</a:t>
            </a:r>
            <a:endParaRPr lang="it-IT" sz="2000" dirty="0" smtClean="0">
              <a:latin typeface="Calibr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792077" y="673228"/>
            <a:ext cx="3126049" cy="52322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atin typeface="Calibri" pitchFamily="34" charset="0"/>
              </a:rPr>
              <a:t>Manual </a:t>
            </a:r>
            <a:r>
              <a:rPr lang="it-IT" sz="2800" b="1" dirty="0" err="1" smtClean="0">
                <a:latin typeface="Calibri" pitchFamily="34" charset="0"/>
              </a:rPr>
              <a:t>assessment</a:t>
            </a:r>
            <a:endParaRPr lang="it-IT" sz="2800" b="1" dirty="0">
              <a:latin typeface="Calibri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/>
          <a:srcRect t="12874" b="6707"/>
          <a:stretch/>
        </p:blipFill>
        <p:spPr>
          <a:xfrm>
            <a:off x="745961" y="1134893"/>
            <a:ext cx="3903725" cy="5082978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H="1">
            <a:off x="2594759" y="1996439"/>
            <a:ext cx="11282" cy="9144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2594759" y="2181105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3mm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" name="Connettore 2 21"/>
          <p:cNvCxnSpPr/>
          <p:nvPr/>
        </p:nvCxnSpPr>
        <p:spPr>
          <a:xfrm>
            <a:off x="2207568" y="2876541"/>
            <a:ext cx="725585" cy="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2974458" y="269187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C000"/>
                </a:solidFill>
                <a:latin typeface="Calibri" pitchFamily="34" charset="0"/>
              </a:rPr>
              <a:t>OND</a:t>
            </a:r>
            <a:endParaRPr lang="it-IT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896870" y="274748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Calibri" pitchFamily="34" charset="0"/>
              </a:rPr>
              <a:t>ONSD</a:t>
            </a:r>
            <a:endParaRPr lang="it-IT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7" name="Connettore 2 26"/>
          <p:cNvCxnSpPr/>
          <p:nvPr/>
        </p:nvCxnSpPr>
        <p:spPr>
          <a:xfrm>
            <a:off x="1965960" y="2951459"/>
            <a:ext cx="1107747" cy="115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/>
          <p:cNvGrpSpPr/>
          <p:nvPr/>
        </p:nvGrpSpPr>
        <p:grpSpPr>
          <a:xfrm>
            <a:off x="5077592" y="3295382"/>
            <a:ext cx="6791429" cy="2583179"/>
            <a:chOff x="5077592" y="3676382"/>
            <a:chExt cx="6791429" cy="2583179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5077592" y="3676382"/>
              <a:ext cx="4581089" cy="13234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smtClean="0">
                  <a:latin typeface="Calibri" pitchFamily="34" charset="0"/>
                </a:rPr>
                <a:t>Affected by operator’s experience</a:t>
              </a:r>
            </a:p>
            <a:p>
              <a:pPr algn="ctr"/>
              <a:r>
                <a:rPr lang="it-IT" sz="2000" dirty="0" smtClean="0">
                  <a:latin typeface="Calibri" pitchFamily="34" charset="0"/>
                </a:rPr>
                <a:t>Artifactual images</a:t>
              </a:r>
            </a:p>
            <a:p>
              <a:pPr algn="ctr"/>
              <a:r>
                <a:rPr lang="it-IT" sz="2000" dirty="0" smtClean="0">
                  <a:latin typeface="Calibri" pitchFamily="34" charset="0"/>
                </a:rPr>
                <a:t>Inter and Intra-operator variability</a:t>
              </a:r>
            </a:p>
            <a:p>
              <a:pPr algn="ctr"/>
              <a:r>
                <a:rPr lang="it-IT" sz="2000" dirty="0" smtClean="0">
                  <a:latin typeface="Calibri" pitchFamily="34" charset="0"/>
                </a:rPr>
                <a:t>Not standardized measurement methods</a:t>
              </a:r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6744189" y="5243898"/>
              <a:ext cx="5124832" cy="101566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latin typeface="Calibri" pitchFamily="34" charset="0"/>
                </a:rPr>
                <a:t>Reduced reproducibility</a:t>
              </a:r>
            </a:p>
            <a:p>
              <a:pPr algn="ctr"/>
              <a:r>
                <a:rPr lang="it-IT" sz="2000" b="1" dirty="0" smtClean="0">
                  <a:latin typeface="Calibri" pitchFamily="34" charset="0"/>
                </a:rPr>
                <a:t>Heter</a:t>
              </a:r>
              <a:r>
                <a:rPr lang="it-IT" sz="2000" b="1" dirty="0" smtClean="0">
                  <a:latin typeface="Calibri" pitchFamily="34" charset="0"/>
                </a:rPr>
                <a:t>ogeneity across </a:t>
              </a:r>
              <a:r>
                <a:rPr lang="it-IT" sz="2000" b="1" dirty="0">
                  <a:latin typeface="Calibri" pitchFamily="34" charset="0"/>
                </a:rPr>
                <a:t>studies</a:t>
              </a:r>
            </a:p>
            <a:p>
              <a:pPr algn="ctr"/>
              <a:r>
                <a:rPr lang="it-IT" sz="2000" b="1" dirty="0">
                  <a:latin typeface="Calibri" pitchFamily="34" charset="0"/>
                </a:rPr>
                <a:t>Misunderstanding of result’s interpretation</a:t>
              </a:r>
            </a:p>
          </p:txBody>
        </p:sp>
        <p:sp>
          <p:nvSpPr>
            <p:cNvPr id="32" name="Freccia curva 31"/>
            <p:cNvSpPr/>
            <p:nvPr/>
          </p:nvSpPr>
          <p:spPr>
            <a:xfrm rot="5400000">
              <a:off x="10201681" y="4223601"/>
              <a:ext cx="559498" cy="123702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1" name="Freccia angolare in su 30"/>
            <p:cNvSpPr/>
            <p:nvPr/>
          </p:nvSpPr>
          <p:spPr>
            <a:xfrm rot="5400000">
              <a:off x="5811963" y="5086566"/>
              <a:ext cx="712088" cy="973973"/>
            </a:xfrm>
            <a:prstGeom prst="bentUpArrow">
              <a:avLst>
                <a:gd name="adj1" fmla="val 1857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8"/>
    </mc:Choice>
    <mc:Fallback xmlns="">
      <p:transition spd="slow" advTm="44018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INTRODUCTION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31704" y="16195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Parenchima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188100" y="797200"/>
            <a:ext cx="938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Calibri" pitchFamily="34" charset="0"/>
              </a:rPr>
              <a:t>Computerized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automated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err="1" smtClean="0">
                <a:latin typeface="Calibri" pitchFamily="34" charset="0"/>
              </a:rPr>
              <a:t>system</a:t>
            </a:r>
            <a:r>
              <a:rPr lang="it-IT" sz="2400" b="1" dirty="0" smtClean="0">
                <a:latin typeface="Calibri" pitchFamily="34" charset="0"/>
              </a:rPr>
              <a:t> </a:t>
            </a:r>
            <a:r>
              <a:rPr lang="it-IT" sz="2400" b="1" dirty="0" smtClean="0">
                <a:latin typeface="Calibri" pitchFamily="34" charset="0"/>
              </a:rPr>
              <a:t>for OND / ONSD measurement</a:t>
            </a:r>
            <a:endParaRPr lang="it-IT" sz="2400" b="1" dirty="0"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96994" y="2451223"/>
            <a:ext cx="5753286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Calibri" pitchFamily="34" charset="0"/>
              </a:rPr>
              <a:t>Reduce operator </a:t>
            </a:r>
            <a:r>
              <a:rPr lang="it-IT" sz="2000" dirty="0" err="1" smtClean="0">
                <a:latin typeface="Calibri" pitchFamily="34" charset="0"/>
              </a:rPr>
              <a:t>dependency</a:t>
            </a:r>
            <a:endParaRPr lang="it-IT" sz="2000" dirty="0" smtClean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Accelerate </a:t>
            </a:r>
            <a:r>
              <a:rPr lang="it-IT" sz="2000" dirty="0" err="1" smtClean="0">
                <a:latin typeface="Calibri" pitchFamily="34" charset="0"/>
              </a:rPr>
              <a:t>acquisition</a:t>
            </a:r>
            <a:r>
              <a:rPr lang="it-IT" sz="2000" dirty="0" smtClean="0">
                <a:latin typeface="Calibri" pitchFamily="34" charset="0"/>
              </a:rPr>
              <a:t> time</a:t>
            </a:r>
          </a:p>
          <a:p>
            <a:pPr algn="ctr"/>
            <a:r>
              <a:rPr lang="it-IT" sz="2000" dirty="0" smtClean="0">
                <a:latin typeface="Calibri" pitchFamily="34" charset="0"/>
              </a:rPr>
              <a:t>Mitigate the </a:t>
            </a:r>
            <a:r>
              <a:rPr lang="it-IT" sz="2000" dirty="0" err="1" smtClean="0">
                <a:latin typeface="Calibri" pitchFamily="34" charset="0"/>
              </a:rPr>
              <a:t>issue</a:t>
            </a:r>
            <a:r>
              <a:rPr lang="it-IT" sz="2000" dirty="0" smtClean="0">
                <a:latin typeface="Calibri" pitchFamily="34" charset="0"/>
              </a:rPr>
              <a:t> of inter-operator variability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96994" y="3872330"/>
            <a:ext cx="5753286" cy="13234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latin typeface="Calibri" pitchFamily="34" charset="0"/>
              </a:rPr>
              <a:t>Completely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automatic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segmentation</a:t>
            </a:r>
            <a:r>
              <a:rPr lang="it-IT" sz="2000" dirty="0" smtClean="0">
                <a:latin typeface="Calibri" pitchFamily="34" charset="0"/>
              </a:rPr>
              <a:t> of </a:t>
            </a:r>
            <a:r>
              <a:rPr lang="it-IT" sz="2000" dirty="0" err="1" smtClean="0">
                <a:latin typeface="Calibri" pitchFamily="34" charset="0"/>
              </a:rPr>
              <a:t>optic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nerve</a:t>
            </a:r>
            <a:r>
              <a:rPr lang="it-IT" sz="2000" dirty="0" smtClean="0">
                <a:latin typeface="Calibri" pitchFamily="34" charset="0"/>
              </a:rPr>
              <a:t> and </a:t>
            </a:r>
            <a:r>
              <a:rPr lang="it-IT" sz="2000" dirty="0" err="1" smtClean="0">
                <a:latin typeface="Calibri" pitchFamily="34" charset="0"/>
              </a:rPr>
              <a:t>optic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nerve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</a:rPr>
              <a:t>sheath</a:t>
            </a:r>
            <a:r>
              <a:rPr lang="it-IT" sz="2000" dirty="0" smtClean="0">
                <a:latin typeface="Calibri" pitchFamily="34" charset="0"/>
              </a:rPr>
              <a:t> in </a:t>
            </a:r>
            <a:r>
              <a:rPr lang="it-IT" sz="2000" dirty="0" err="1" smtClean="0">
                <a:latin typeface="Calibri" pitchFamily="34" charset="0"/>
              </a:rPr>
              <a:t>ultrasound</a:t>
            </a:r>
            <a:r>
              <a:rPr lang="it-IT" sz="2000" dirty="0" smtClean="0">
                <a:latin typeface="Calibri" pitchFamily="34" charset="0"/>
              </a:rPr>
              <a:t> B-mode images</a:t>
            </a:r>
          </a:p>
          <a:p>
            <a:pPr algn="ctr"/>
            <a:endParaRPr lang="it-IT" sz="2000" dirty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No </a:t>
            </a:r>
            <a:r>
              <a:rPr lang="it-IT" sz="2000" dirty="0" err="1" smtClean="0">
                <a:latin typeface="Calibri" pitchFamily="34" charset="0"/>
              </a:rPr>
              <a:t>interaction</a:t>
            </a:r>
            <a:r>
              <a:rPr lang="it-IT" sz="2000" dirty="0" smtClean="0">
                <a:latin typeface="Calibri" pitchFamily="34" charset="0"/>
              </a:rPr>
              <a:t> with the </a:t>
            </a:r>
            <a:r>
              <a:rPr lang="it-IT" sz="2000" dirty="0" err="1" smtClean="0">
                <a:latin typeface="Calibri" pitchFamily="34" charset="0"/>
              </a:rPr>
              <a:t>user</a:t>
            </a:r>
            <a:r>
              <a:rPr lang="it-IT" sz="2000" dirty="0" smtClean="0">
                <a:latin typeface="Calibri" pitchFamily="34" charset="0"/>
              </a:rPr>
              <a:t> for </a:t>
            </a:r>
            <a:r>
              <a:rPr lang="it-IT" sz="2000" dirty="0" err="1" smtClean="0">
                <a:latin typeface="Calibri" pitchFamily="34" charset="0"/>
              </a:rPr>
              <a:t>measurements</a:t>
            </a:r>
            <a:endParaRPr lang="it-IT" sz="2000" dirty="0" smtClean="0">
              <a:latin typeface="Calibri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385028" y="3373153"/>
            <a:ext cx="4531692" cy="830997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latin typeface="Calibri" pitchFamily="34" charset="0"/>
              </a:rPr>
              <a:t>AUTONoMA</a:t>
            </a:r>
            <a:endParaRPr lang="it-IT" sz="2800" b="1" dirty="0" smtClean="0">
              <a:latin typeface="Calibri" pitchFamily="34" charset="0"/>
            </a:endParaRPr>
          </a:p>
          <a:p>
            <a:pPr algn="ctr"/>
            <a:r>
              <a:rPr lang="it-IT" sz="2000" dirty="0" smtClean="0">
                <a:latin typeface="Calibri" pitchFamily="34" charset="0"/>
              </a:rPr>
              <a:t>(</a:t>
            </a:r>
            <a:r>
              <a:rPr lang="it-IT" sz="2000" b="1" dirty="0" err="1" smtClean="0">
                <a:latin typeface="Calibri" pitchFamily="34" charset="0"/>
              </a:rPr>
              <a:t>AUT</a:t>
            </a:r>
            <a:r>
              <a:rPr lang="it-IT" sz="2000" dirty="0" err="1" smtClean="0">
                <a:latin typeface="Calibri" pitchFamily="34" charset="0"/>
              </a:rPr>
              <a:t>omatic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O</a:t>
            </a:r>
            <a:r>
              <a:rPr lang="it-IT" sz="2000" dirty="0" err="1" smtClean="0">
                <a:latin typeface="Calibri" pitchFamily="34" charset="0"/>
              </a:rPr>
              <a:t>ptic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N</a:t>
            </a:r>
            <a:r>
              <a:rPr lang="it-IT" sz="2000" dirty="0" err="1" smtClean="0">
                <a:latin typeface="Calibri" pitchFamily="34" charset="0"/>
              </a:rPr>
              <a:t>erve</a:t>
            </a:r>
            <a:r>
              <a:rPr lang="it-IT" sz="2000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M</a:t>
            </a:r>
            <a:r>
              <a:rPr lang="it-IT" sz="2000" dirty="0" err="1" smtClean="0">
                <a:latin typeface="Calibri" pitchFamily="34" charset="0"/>
              </a:rPr>
              <a:t>e</a:t>
            </a:r>
            <a:r>
              <a:rPr lang="it-IT" sz="2000" b="1" dirty="0" err="1" smtClean="0">
                <a:latin typeface="Calibri" pitchFamily="34" charset="0"/>
              </a:rPr>
              <a:t>A</a:t>
            </a:r>
            <a:r>
              <a:rPr lang="it-IT" sz="2000" dirty="0" err="1" smtClean="0">
                <a:latin typeface="Calibri" pitchFamily="34" charset="0"/>
              </a:rPr>
              <a:t>surement</a:t>
            </a:r>
            <a:r>
              <a:rPr lang="it-IT" sz="2000" dirty="0" smtClean="0">
                <a:latin typeface="Calibri" pitchFamily="34" charset="0"/>
              </a:rPr>
              <a:t>)</a:t>
            </a:r>
            <a:endParaRPr lang="it-IT" sz="2000" dirty="0">
              <a:latin typeface="Calibri" pitchFamily="34" charset="0"/>
            </a:endParaRPr>
          </a:p>
        </p:txBody>
      </p:sp>
      <p:sp>
        <p:nvSpPr>
          <p:cNvPr id="2" name="Gallone 1"/>
          <p:cNvSpPr/>
          <p:nvPr/>
        </p:nvSpPr>
        <p:spPr>
          <a:xfrm>
            <a:off x="6349668" y="2774264"/>
            <a:ext cx="584532" cy="2028777"/>
          </a:xfrm>
          <a:prstGeom prst="chevron">
            <a:avLst>
              <a:gd name="adj" fmla="val 73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8"/>
    </mc:Choice>
    <mc:Fallback xmlns="">
      <p:transition spd="slow" advTm="33118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METHODS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31704" y="16195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Parenchima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83377" y="2208028"/>
            <a:ext cx="10484772" cy="1207709"/>
            <a:chOff x="1272516" y="879690"/>
            <a:chExt cx="10484772" cy="1207709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1272516" y="879690"/>
              <a:ext cx="2364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latin typeface="Calibri" pitchFamily="34" charset="0"/>
                </a:rPr>
                <a:t>75 images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871864" y="887070"/>
              <a:ext cx="68854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latin typeface="Calibri" pitchFamily="34" charset="0"/>
                </a:rPr>
                <a:t>30 images from 15 </a:t>
              </a:r>
              <a:r>
                <a:rPr lang="it-IT" sz="2000" dirty="0" err="1" smtClean="0">
                  <a:latin typeface="Calibri" pitchFamily="34" charset="0"/>
                </a:rPr>
                <a:t>patients</a:t>
              </a:r>
              <a:r>
                <a:rPr lang="it-IT" sz="2000" dirty="0" smtClean="0">
                  <a:latin typeface="Calibri" pitchFamily="34" charset="0"/>
                </a:rPr>
                <a:t> with </a:t>
              </a:r>
              <a:r>
                <a:rPr lang="it-IT" sz="2000" dirty="0" err="1" smtClean="0">
                  <a:latin typeface="Calibri" pitchFamily="34" charset="0"/>
                </a:rPr>
                <a:t>intracranial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hypertension</a:t>
              </a:r>
              <a:endParaRPr lang="it-IT" sz="1200" dirty="0">
                <a:latin typeface="Calibri" pitchFamily="34" charset="0"/>
              </a:endParaRPr>
            </a:p>
            <a:p>
              <a:r>
                <a:rPr lang="it-IT" sz="2000" dirty="0" smtClean="0">
                  <a:latin typeface="Calibri" pitchFamily="34" charset="0"/>
                </a:rPr>
                <a:t>45 images from 23 </a:t>
              </a:r>
              <a:r>
                <a:rPr lang="it-IT" sz="2000" dirty="0" err="1" smtClean="0">
                  <a:latin typeface="Calibri" pitchFamily="34" charset="0"/>
                </a:rPr>
                <a:t>healthy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subjects</a:t>
              </a:r>
              <a:endParaRPr lang="it-IT" sz="2000" dirty="0" smtClean="0">
                <a:latin typeface="Calibri" pitchFamily="34" charset="0"/>
              </a:endParaRPr>
            </a:p>
            <a:p>
              <a:endParaRPr lang="it-IT" sz="1000" dirty="0">
                <a:latin typeface="Calibri" pitchFamily="34" charset="0"/>
              </a:endParaRPr>
            </a:p>
            <a:p>
              <a:r>
                <a:rPr lang="it-IT" sz="2000" dirty="0" err="1" smtClean="0">
                  <a:latin typeface="Calibri" pitchFamily="34" charset="0"/>
                </a:rPr>
                <a:t>Written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consent</a:t>
              </a:r>
              <a:r>
                <a:rPr lang="it-IT" sz="2000" dirty="0" smtClean="0">
                  <a:latin typeface="Calibri" pitchFamily="34" charset="0"/>
                </a:rPr>
                <a:t> and </a:t>
              </a:r>
              <a:r>
                <a:rPr lang="it-IT" sz="2000" dirty="0" err="1" smtClean="0">
                  <a:latin typeface="Calibri" pitchFamily="34" charset="0"/>
                </a:rPr>
                <a:t>Ethic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Committee</a:t>
              </a:r>
              <a:endParaRPr lang="it-IT" sz="2000" dirty="0" smtClean="0">
                <a:latin typeface="Calibri" pitchFamily="34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3877854" y="1004302"/>
            <a:ext cx="328416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libri" pitchFamily="34" charset="0"/>
              </a:rPr>
              <a:t>Manual measurement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165347" y="1011127"/>
            <a:ext cx="320494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Calibri" pitchFamily="34" charset="0"/>
              </a:rPr>
              <a:t>AUTONoMA</a:t>
            </a:r>
            <a:endParaRPr lang="it-IT" sz="2400" b="1" dirty="0">
              <a:latin typeface="Calibri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861149" y="3762669"/>
            <a:ext cx="10509142" cy="1155944"/>
            <a:chOff x="903784" y="2492456"/>
            <a:chExt cx="10509142" cy="1155944"/>
          </a:xfrm>
        </p:grpSpPr>
        <p:sp>
          <p:nvSpPr>
            <p:cNvPr id="2" name="Rettangolo 1"/>
            <p:cNvSpPr/>
            <p:nvPr/>
          </p:nvSpPr>
          <p:spPr>
            <a:xfrm>
              <a:off x="4890160" y="3248290"/>
              <a:ext cx="47598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latin typeface="Calibri" pitchFamily="34" charset="0"/>
                </a:rPr>
                <a:t>Close </a:t>
              </a:r>
              <a:r>
                <a:rPr lang="it-IT" sz="2000" dirty="0" err="1" smtClean="0">
                  <a:latin typeface="Calibri" pitchFamily="34" charset="0"/>
                </a:rPr>
                <a:t>eyelids</a:t>
              </a:r>
              <a:r>
                <a:rPr lang="it-IT" sz="2000" dirty="0" smtClean="0">
                  <a:latin typeface="Calibri" pitchFamily="34" charset="0"/>
                </a:rPr>
                <a:t>; head </a:t>
              </a:r>
              <a:r>
                <a:rPr lang="it-IT" sz="2000" dirty="0" err="1">
                  <a:latin typeface="Calibri" pitchFamily="34" charset="0"/>
                </a:rPr>
                <a:t>reclined</a:t>
              </a:r>
              <a:r>
                <a:rPr lang="it-IT" sz="2000" dirty="0">
                  <a:latin typeface="Calibri" pitchFamily="34" charset="0"/>
                </a:rPr>
                <a:t> </a:t>
              </a:r>
              <a:r>
                <a:rPr lang="it-IT" sz="2000" dirty="0" smtClean="0">
                  <a:latin typeface="Calibri" pitchFamily="34" charset="0"/>
                </a:rPr>
                <a:t>20-30°</a:t>
              </a:r>
              <a:endParaRPr lang="it-IT" sz="2000" dirty="0">
                <a:latin typeface="Calibri" pitchFamily="34" charset="0"/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903784" y="2496259"/>
              <a:ext cx="34640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b="1" dirty="0">
                  <a:latin typeface="Calibri" pitchFamily="34" charset="0"/>
                </a:rPr>
                <a:t>Expert </a:t>
              </a:r>
              <a:r>
                <a:rPr lang="it-IT" sz="2400" b="1" dirty="0" err="1" smtClean="0">
                  <a:latin typeface="Calibri" pitchFamily="34" charset="0"/>
                </a:rPr>
                <a:t>neurosonologist</a:t>
              </a:r>
              <a:endParaRPr lang="it-IT" sz="2400" b="1" dirty="0">
                <a:latin typeface="Calibri" pitchFamily="34" charset="0"/>
              </a:endParaRPr>
            </a:p>
          </p:txBody>
        </p:sp>
        <p:sp>
          <p:nvSpPr>
            <p:cNvPr id="5" name="Rettangolo 4"/>
            <p:cNvSpPr/>
            <p:nvPr/>
          </p:nvSpPr>
          <p:spPr>
            <a:xfrm>
              <a:off x="4871864" y="2492456"/>
              <a:ext cx="6541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 err="1" smtClean="0">
                  <a:latin typeface="Calibri" pitchFamily="34" charset="0"/>
                </a:rPr>
                <a:t>One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ultrasound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portable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device</a:t>
              </a:r>
              <a:r>
                <a:rPr lang="it-IT" sz="2000" dirty="0" smtClean="0">
                  <a:latin typeface="Calibri" pitchFamily="34" charset="0"/>
                </a:rPr>
                <a:t> (</a:t>
              </a:r>
              <a:r>
                <a:rPr lang="it-IT" sz="2000" dirty="0" err="1" smtClean="0">
                  <a:latin typeface="Calibri" pitchFamily="34" charset="0"/>
                </a:rPr>
                <a:t>Vivid</a:t>
              </a:r>
              <a:r>
                <a:rPr lang="it-IT" sz="2000" dirty="0" smtClean="0">
                  <a:latin typeface="Calibri" pitchFamily="34" charset="0"/>
                </a:rPr>
                <a:t> 7 </a:t>
              </a:r>
              <a:r>
                <a:rPr lang="it-IT" sz="2000" dirty="0" err="1" smtClean="0">
                  <a:latin typeface="Calibri" pitchFamily="34" charset="0"/>
                </a:rPr>
                <a:t>sonography</a:t>
              </a:r>
              <a:r>
                <a:rPr lang="it-IT" sz="2000" dirty="0" smtClean="0">
                  <a:latin typeface="Calibri" pitchFamily="34" charset="0"/>
                </a:rPr>
                <a:t> </a:t>
              </a:r>
              <a:r>
                <a:rPr lang="it-IT" sz="2000" dirty="0" err="1" smtClean="0">
                  <a:latin typeface="Calibri" pitchFamily="34" charset="0"/>
                </a:rPr>
                <a:t>system</a:t>
              </a:r>
              <a:r>
                <a:rPr lang="it-IT" sz="2000" dirty="0" smtClean="0">
                  <a:latin typeface="Calibri" pitchFamily="34" charset="0"/>
                </a:rPr>
                <a:t>, </a:t>
              </a:r>
              <a:r>
                <a:rPr lang="it-IT" sz="2000" dirty="0" smtClean="0">
                  <a:latin typeface="Calibri" pitchFamily="34" charset="0"/>
                </a:rPr>
                <a:t>7-11MHz </a:t>
              </a:r>
              <a:r>
                <a:rPr lang="it-IT" sz="2000" dirty="0" smtClean="0">
                  <a:latin typeface="Calibri" pitchFamily="34" charset="0"/>
                </a:rPr>
                <a:t>linear </a:t>
              </a:r>
              <a:r>
                <a:rPr lang="it-IT" sz="2000" dirty="0" err="1" smtClean="0">
                  <a:latin typeface="Calibri" pitchFamily="34" charset="0"/>
                </a:rPr>
                <a:t>transducer</a:t>
              </a:r>
              <a:r>
                <a:rPr lang="it-IT" sz="2000" dirty="0" smtClean="0">
                  <a:latin typeface="Calibri" pitchFamily="34" charset="0"/>
                </a:rPr>
                <a:t>)</a:t>
              </a:r>
              <a:endParaRPr lang="it-IT" sz="2000" dirty="0">
                <a:latin typeface="Calibri" pitchFamily="34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809813" y="5678639"/>
            <a:ext cx="10858336" cy="461666"/>
            <a:chOff x="861224" y="4549472"/>
            <a:chExt cx="10858336" cy="461666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861224" y="4549473"/>
              <a:ext cx="1698372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latin typeface="Calibri" pitchFamily="34" charset="0"/>
                </a:rPr>
                <a:t>Images</a:t>
              </a:r>
              <a:endParaRPr lang="it-IT" sz="2400" b="1" dirty="0">
                <a:latin typeface="Calibri" pitchFamily="34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8700904" y="4549472"/>
              <a:ext cx="3018656" cy="46166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latin typeface="Calibri" pitchFamily="34" charset="0"/>
                </a:rPr>
                <a:t>Offline processing</a:t>
              </a:r>
              <a:endParaRPr lang="it-IT" sz="2400" b="1" dirty="0">
                <a:latin typeface="Calibri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482718" y="4549472"/>
              <a:ext cx="2476004" cy="461665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latin typeface="Calibri" pitchFamily="34" charset="0"/>
                </a:rPr>
                <a:t>Workstation</a:t>
              </a:r>
              <a:endParaRPr lang="it-IT" sz="2400" b="1" dirty="0">
                <a:latin typeface="Calibri" pitchFamily="34" charset="0"/>
              </a:endParaRPr>
            </a:p>
          </p:txBody>
        </p:sp>
        <p:cxnSp>
          <p:nvCxnSpPr>
            <p:cNvPr id="7" name="Connettore 2 6"/>
            <p:cNvCxnSpPr/>
            <p:nvPr/>
          </p:nvCxnSpPr>
          <p:spPr>
            <a:xfrm flipV="1">
              <a:off x="2798872" y="4789014"/>
              <a:ext cx="1368152" cy="7597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flipV="1">
              <a:off x="7176662" y="4789014"/>
              <a:ext cx="1368152" cy="7597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ttangolo 11"/>
          <p:cNvSpPr/>
          <p:nvPr/>
        </p:nvSpPr>
        <p:spPr>
          <a:xfrm>
            <a:off x="7401010" y="1041905"/>
            <a:ext cx="408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latin typeface="Calibri" pitchFamily="34" charset="0"/>
              </a:rPr>
              <a:t>vs</a:t>
            </a:r>
            <a:endParaRPr lang="it-IT" sz="20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83964" y="980350"/>
            <a:ext cx="2947573" cy="523220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latin typeface="Calibri" pitchFamily="34" charset="0"/>
              </a:rPr>
              <a:t>Primary</a:t>
            </a:r>
            <a:r>
              <a:rPr lang="it-IT" sz="2800" b="1" dirty="0" smtClean="0">
                <a:latin typeface="Calibri" pitchFamily="34" charset="0"/>
              </a:rPr>
              <a:t> </a:t>
            </a:r>
            <a:r>
              <a:rPr lang="it-IT" sz="2800" b="1" dirty="0" err="1" smtClean="0">
                <a:latin typeface="Calibri" pitchFamily="34" charset="0"/>
              </a:rPr>
              <a:t>aim</a:t>
            </a:r>
            <a:endParaRPr lang="it-IT" sz="2000" dirty="0">
              <a:latin typeface="Calibri" pitchFamily="34" charset="0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43"/>
    </mc:Choice>
    <mc:Fallback xmlns="">
      <p:transition spd="slow" advTm="36543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METHODS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31704" y="16195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Parenchima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b="49636"/>
          <a:stretch/>
        </p:blipFill>
        <p:spPr>
          <a:xfrm>
            <a:off x="767555" y="867274"/>
            <a:ext cx="3609470" cy="39766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t="49762"/>
          <a:stretch/>
        </p:blipFill>
        <p:spPr>
          <a:xfrm>
            <a:off x="5735960" y="2855574"/>
            <a:ext cx="3609470" cy="3966640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4595347" y="3861048"/>
            <a:ext cx="924589" cy="348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1571982" y="5342868"/>
            <a:ext cx="1823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800" b="1" dirty="0" smtClean="0">
                <a:latin typeface="Calibri" pitchFamily="34" charset="0"/>
              </a:rPr>
              <a:t>STAGE 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9345430" y="3707130"/>
            <a:ext cx="213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800" b="1" dirty="0" smtClean="0">
                <a:latin typeface="Calibri" pitchFamily="34" charset="0"/>
              </a:rPr>
              <a:t>STAGE II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304376" y="1219399"/>
            <a:ext cx="4463274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AUTONoMA</a:t>
            </a:r>
            <a:r>
              <a:rPr lang="it-IT" sz="3200" b="1" dirty="0" smtClean="0">
                <a:latin typeface="Calibri" pitchFamily="34" charset="0"/>
              </a:rPr>
              <a:t> Architecture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0"/>
    </mc:Choice>
    <mc:Fallback xmlns="">
      <p:transition spd="slow" advTm="1054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METHODS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31704" y="16195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Parenchima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r="34688"/>
          <a:stretch/>
        </p:blipFill>
        <p:spPr>
          <a:xfrm>
            <a:off x="9167940" y="2453964"/>
            <a:ext cx="2363672" cy="403920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473060" y="1522506"/>
            <a:ext cx="3395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Calibri" pitchFamily="34" charset="0"/>
              </a:rPr>
              <a:t>Bulb</a:t>
            </a:r>
            <a:r>
              <a:rPr lang="it-IT" sz="2000" b="1" dirty="0" smtClean="0">
                <a:latin typeface="Calibri" pitchFamily="34" charset="0"/>
              </a:rPr>
              <a:t>  </a:t>
            </a:r>
            <a:r>
              <a:rPr lang="it-IT" sz="2000" b="1" dirty="0" err="1" smtClean="0">
                <a:latin typeface="Calibri" pitchFamily="34" charset="0"/>
              </a:rPr>
              <a:t>recognition</a:t>
            </a:r>
            <a:endParaRPr lang="it-IT" sz="2000" b="1" dirty="0" smtClean="0">
              <a:latin typeface="Calibri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591993" y="1522506"/>
            <a:ext cx="3395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Calibri" pitchFamily="34" charset="0"/>
              </a:rPr>
              <a:t>Optic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nerve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centerline</a:t>
            </a:r>
            <a:endParaRPr lang="it-IT" sz="2000" b="1" dirty="0" smtClean="0">
              <a:latin typeface="Calibri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95898" y="1988840"/>
            <a:ext cx="7695022" cy="4510451"/>
            <a:chOff x="295898" y="1988840"/>
            <a:chExt cx="7695022" cy="451045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5"/>
            <a:srcRect r="32268"/>
            <a:stretch/>
          </p:blipFill>
          <p:spPr>
            <a:xfrm>
              <a:off x="295898" y="2453964"/>
              <a:ext cx="2372130" cy="404532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6"/>
            <a:srcRect r="33348"/>
            <a:stretch/>
          </p:blipFill>
          <p:spPr>
            <a:xfrm>
              <a:off x="2923764" y="2453964"/>
              <a:ext cx="2380148" cy="4045327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7"/>
            <a:srcRect r="33128"/>
            <a:stretch/>
          </p:blipFill>
          <p:spPr>
            <a:xfrm>
              <a:off x="5630586" y="2453964"/>
              <a:ext cx="2360334" cy="4039207"/>
            </a:xfrm>
            <a:prstGeom prst="rect">
              <a:avLst/>
            </a:prstGeom>
          </p:spPr>
        </p:pic>
        <p:cxnSp>
          <p:nvCxnSpPr>
            <p:cNvPr id="7" name="Connettore 1 6"/>
            <p:cNvCxnSpPr/>
            <p:nvPr/>
          </p:nvCxnSpPr>
          <p:spPr>
            <a:xfrm flipV="1">
              <a:off x="1410022" y="1988840"/>
              <a:ext cx="5400731" cy="92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>
              <a:off x="1421003" y="1998132"/>
              <a:ext cx="0" cy="3049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>
              <a:off x="6810753" y="1998132"/>
              <a:ext cx="0" cy="3049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4170707" y="1998132"/>
              <a:ext cx="0" cy="3049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Connettore 2 20"/>
          <p:cNvCxnSpPr/>
          <p:nvPr/>
        </p:nvCxnSpPr>
        <p:spPr>
          <a:xfrm>
            <a:off x="5428496" y="1705000"/>
            <a:ext cx="3349744" cy="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38064" y="657273"/>
            <a:ext cx="5987280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AUTONoMA</a:t>
            </a:r>
            <a:r>
              <a:rPr lang="it-IT" sz="3200" b="1" dirty="0" smtClean="0">
                <a:latin typeface="Calibri" pitchFamily="34" charset="0"/>
              </a:rPr>
              <a:t> Architecture – Stage I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4"/>
    </mc:Choice>
    <mc:Fallback xmlns="">
      <p:transition spd="slow" advTm="2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METHODS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31704" y="16195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Parenchima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938961" y="1461287"/>
            <a:ext cx="4403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Calibri" pitchFamily="34" charset="0"/>
              </a:rPr>
              <a:t>Optic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nerve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sheath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segmentation</a:t>
            </a:r>
            <a:endParaRPr lang="it-IT" sz="2000" b="1" dirty="0" smtClean="0">
              <a:latin typeface="Calibri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70058" y="1461287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Calibri" pitchFamily="34" charset="0"/>
              </a:rPr>
              <a:t>Optic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nerve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segmentation</a:t>
            </a:r>
            <a:endParaRPr lang="it-IT" sz="2000" b="1" dirty="0" smtClean="0">
              <a:latin typeface="Calibri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55891" y="1954696"/>
            <a:ext cx="11162266" cy="4751763"/>
            <a:chOff x="655891" y="1787056"/>
            <a:chExt cx="11162266" cy="475176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891" y="1797890"/>
              <a:ext cx="3145512" cy="473009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9475" y="1787056"/>
              <a:ext cx="3382144" cy="4751763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1762" y="1787056"/>
              <a:ext cx="3256395" cy="4736373"/>
            </a:xfrm>
            <a:prstGeom prst="rect">
              <a:avLst/>
            </a:prstGeom>
          </p:spPr>
        </p:pic>
      </p:grpSp>
      <p:sp>
        <p:nvSpPr>
          <p:cNvPr id="19" name="CasellaDiTesto 18"/>
          <p:cNvSpPr txBox="1"/>
          <p:nvPr/>
        </p:nvSpPr>
        <p:spPr>
          <a:xfrm>
            <a:off x="8391404" y="1459534"/>
            <a:ext cx="340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OND / ONSD </a:t>
            </a:r>
            <a:r>
              <a:rPr lang="it-IT" sz="2000" b="1" dirty="0" err="1" smtClean="0">
                <a:latin typeface="Calibri" pitchFamily="34" charset="0"/>
              </a:rPr>
              <a:t>calculation</a:t>
            </a:r>
            <a:endParaRPr lang="it-IT" sz="2000" b="1" dirty="0" smtClean="0">
              <a:latin typeface="Calibri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55891" y="575683"/>
            <a:ext cx="6096284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err="1" smtClean="0">
                <a:latin typeface="Calibri" pitchFamily="34" charset="0"/>
              </a:rPr>
              <a:t>AUTONoMA</a:t>
            </a:r>
            <a:r>
              <a:rPr lang="it-IT" sz="3200" b="1" dirty="0" smtClean="0">
                <a:latin typeface="Calibri" pitchFamily="34" charset="0"/>
              </a:rPr>
              <a:t> Architecture – Stage II</a:t>
            </a:r>
            <a:endParaRPr lang="it-IT" sz="3200" b="1" dirty="0">
              <a:latin typeface="Calibri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9107162" y="5943799"/>
            <a:ext cx="2165594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3200" b="1" dirty="0" smtClean="0">
                <a:latin typeface="Calibri" pitchFamily="34" charset="0"/>
              </a:rPr>
              <a:t>2 </a:t>
            </a:r>
            <a:r>
              <a:rPr lang="it-IT" sz="3200" b="1" dirty="0" err="1" smtClean="0">
                <a:latin typeface="Calibri" pitchFamily="34" charset="0"/>
              </a:rPr>
              <a:t>seconds</a:t>
            </a:r>
            <a:endParaRPr lang="it-IT" sz="3200" b="1" dirty="0">
              <a:latin typeface="Calibri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0189959" y="4322882"/>
            <a:ext cx="8540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itchFamily="34" charset="0"/>
              </a:rPr>
              <a:t>3mm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4"/>
    </mc:Choice>
    <mc:Fallback xmlns="">
      <p:transition spd="slow" advTm="32844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0"/>
            <a:ext cx="7990920" cy="36828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OPTIC NERVE MEASUREMENT (AUTONOMA)</a:t>
            </a:r>
            <a:endParaRPr lang="it-IT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7992000" y="0"/>
            <a:ext cx="4199040" cy="36828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METHODS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31504" y="16288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Sangue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03912" y="16288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Liquor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67808" y="34917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itchFamily="34" charset="0"/>
              </a:rPr>
              <a:t>Massa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59" name="Gruppo 58"/>
          <p:cNvGrpSpPr/>
          <p:nvPr/>
        </p:nvGrpSpPr>
        <p:grpSpPr>
          <a:xfrm>
            <a:off x="91735" y="2399245"/>
            <a:ext cx="2906758" cy="3784843"/>
            <a:chOff x="913149" y="1782411"/>
            <a:chExt cx="2906758" cy="3784843"/>
          </a:xfrm>
        </p:grpSpPr>
        <p:pic>
          <p:nvPicPr>
            <p:cNvPr id="42" name="Immagine 41"/>
            <p:cNvPicPr>
              <a:picLocks noChangeAspect="1"/>
            </p:cNvPicPr>
            <p:nvPr/>
          </p:nvPicPr>
          <p:blipFill rotWithShape="1">
            <a:blip r:embed="rId5"/>
            <a:srcRect t="12874" b="6707"/>
            <a:stretch/>
          </p:blipFill>
          <p:spPr>
            <a:xfrm>
              <a:off x="913149" y="1782411"/>
              <a:ext cx="2906758" cy="3784843"/>
            </a:xfrm>
            <a:prstGeom prst="rect">
              <a:avLst/>
            </a:prstGeom>
          </p:spPr>
        </p:pic>
        <p:cxnSp>
          <p:nvCxnSpPr>
            <p:cNvPr id="57" name="Connettore 1 56"/>
            <p:cNvCxnSpPr/>
            <p:nvPr/>
          </p:nvCxnSpPr>
          <p:spPr>
            <a:xfrm flipH="1">
              <a:off x="2207568" y="2443919"/>
              <a:ext cx="81179" cy="2326201"/>
            </a:xfrm>
            <a:prstGeom prst="line">
              <a:avLst/>
            </a:prstGeom>
            <a:ln w="3810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CasellaDiTesto 60"/>
          <p:cNvSpPr txBox="1"/>
          <p:nvPr/>
        </p:nvSpPr>
        <p:spPr>
          <a:xfrm>
            <a:off x="213184" y="1596411"/>
            <a:ext cx="242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Calibri" pitchFamily="34" charset="0"/>
              </a:rPr>
              <a:t>Optic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nerve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centerline</a:t>
            </a:r>
            <a:endParaRPr lang="it-IT" sz="2000" b="1" dirty="0" smtClean="0">
              <a:latin typeface="Calibri" pitchFamily="34" charset="0"/>
            </a:endParaRPr>
          </a:p>
        </p:txBody>
      </p:sp>
      <p:grpSp>
        <p:nvGrpSpPr>
          <p:cNvPr id="60" name="Gruppo 59"/>
          <p:cNvGrpSpPr/>
          <p:nvPr/>
        </p:nvGrpSpPr>
        <p:grpSpPr>
          <a:xfrm>
            <a:off x="3066608" y="2390680"/>
            <a:ext cx="2970664" cy="3787942"/>
            <a:chOff x="5519936" y="1782411"/>
            <a:chExt cx="2970664" cy="3787942"/>
          </a:xfrm>
        </p:grpSpPr>
        <p:grpSp>
          <p:nvGrpSpPr>
            <p:cNvPr id="5" name="Gruppo 4"/>
            <p:cNvGrpSpPr/>
            <p:nvPr/>
          </p:nvGrpSpPr>
          <p:grpSpPr>
            <a:xfrm>
              <a:off x="5519936" y="1782411"/>
              <a:ext cx="2970664" cy="3787942"/>
              <a:chOff x="5031736" y="1782411"/>
              <a:chExt cx="2970664" cy="3787942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6"/>
              <a:srcRect t="34557" b="7858"/>
              <a:stretch/>
            </p:blipFill>
            <p:spPr>
              <a:xfrm>
                <a:off x="5031736" y="1782411"/>
                <a:ext cx="2970664" cy="3787942"/>
              </a:xfrm>
              <a:prstGeom prst="rect">
                <a:avLst/>
              </a:prstGeom>
            </p:spPr>
          </p:pic>
          <p:sp>
            <p:nvSpPr>
              <p:cNvPr id="3" name="Connettore 2"/>
              <p:cNvSpPr/>
              <p:nvPr/>
            </p:nvSpPr>
            <p:spPr>
              <a:xfrm>
                <a:off x="6152767" y="2407919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6" name="Connettore 15"/>
              <p:cNvSpPr/>
              <p:nvPr/>
            </p:nvSpPr>
            <p:spPr>
              <a:xfrm>
                <a:off x="5971883" y="2755295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7" name="Connettore 16"/>
              <p:cNvSpPr/>
              <p:nvPr/>
            </p:nvSpPr>
            <p:spPr>
              <a:xfrm>
                <a:off x="5901252" y="3130774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8" name="Connettore 17"/>
              <p:cNvSpPr/>
              <p:nvPr/>
            </p:nvSpPr>
            <p:spPr>
              <a:xfrm>
                <a:off x="5851339" y="3517292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9" name="Connettore 18"/>
              <p:cNvSpPr/>
              <p:nvPr/>
            </p:nvSpPr>
            <p:spPr>
              <a:xfrm>
                <a:off x="5865252" y="3998772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20" name="Connettore 19"/>
              <p:cNvSpPr/>
              <p:nvPr/>
            </p:nvSpPr>
            <p:spPr>
              <a:xfrm>
                <a:off x="6173275" y="2770535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25" name="Connettore 24"/>
              <p:cNvSpPr/>
              <p:nvPr/>
            </p:nvSpPr>
            <p:spPr>
              <a:xfrm>
                <a:off x="6117884" y="3126570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26" name="Connettore 25"/>
              <p:cNvSpPr/>
              <p:nvPr/>
            </p:nvSpPr>
            <p:spPr>
              <a:xfrm>
                <a:off x="6060325" y="3505199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27" name="Connettore 26"/>
              <p:cNvSpPr/>
              <p:nvPr/>
            </p:nvSpPr>
            <p:spPr>
              <a:xfrm>
                <a:off x="6061124" y="3989051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  <p:cxnSp>
          <p:nvCxnSpPr>
            <p:cNvPr id="62" name="Connettore 1 61"/>
            <p:cNvCxnSpPr/>
            <p:nvPr/>
          </p:nvCxnSpPr>
          <p:spPr>
            <a:xfrm flipH="1">
              <a:off x="6840429" y="2378098"/>
              <a:ext cx="81179" cy="2326201"/>
            </a:xfrm>
            <a:prstGeom prst="line">
              <a:avLst/>
            </a:prstGeom>
            <a:ln w="3810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uppo 191"/>
          <p:cNvGrpSpPr/>
          <p:nvPr/>
        </p:nvGrpSpPr>
        <p:grpSpPr>
          <a:xfrm>
            <a:off x="6113160" y="2390680"/>
            <a:ext cx="2970664" cy="3787942"/>
            <a:chOff x="8606188" y="1782411"/>
            <a:chExt cx="2970664" cy="3787942"/>
          </a:xfrm>
        </p:grpSpPr>
        <p:grpSp>
          <p:nvGrpSpPr>
            <p:cNvPr id="29" name="Gruppo 28"/>
            <p:cNvGrpSpPr/>
            <p:nvPr/>
          </p:nvGrpSpPr>
          <p:grpSpPr>
            <a:xfrm>
              <a:off x="8606188" y="1782411"/>
              <a:ext cx="2970664" cy="3787942"/>
              <a:chOff x="5031736" y="1782411"/>
              <a:chExt cx="2970664" cy="3787942"/>
            </a:xfrm>
          </p:grpSpPr>
          <p:pic>
            <p:nvPicPr>
              <p:cNvPr id="30" name="Immagine 29"/>
              <p:cNvPicPr>
                <a:picLocks noChangeAspect="1"/>
              </p:cNvPicPr>
              <p:nvPr/>
            </p:nvPicPr>
            <p:blipFill rotWithShape="1">
              <a:blip r:embed="rId6"/>
              <a:srcRect t="34557" b="7858"/>
              <a:stretch/>
            </p:blipFill>
            <p:spPr>
              <a:xfrm>
                <a:off x="5031736" y="1782411"/>
                <a:ext cx="2970664" cy="3787942"/>
              </a:xfrm>
              <a:prstGeom prst="rect">
                <a:avLst/>
              </a:prstGeom>
            </p:spPr>
          </p:pic>
          <p:sp>
            <p:nvSpPr>
              <p:cNvPr id="31" name="Connettore 30"/>
              <p:cNvSpPr/>
              <p:nvPr/>
            </p:nvSpPr>
            <p:spPr>
              <a:xfrm>
                <a:off x="6152767" y="2407919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2" name="Connettore 31"/>
              <p:cNvSpPr/>
              <p:nvPr/>
            </p:nvSpPr>
            <p:spPr>
              <a:xfrm>
                <a:off x="5971883" y="2755295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3" name="Connettore 32"/>
              <p:cNvSpPr/>
              <p:nvPr/>
            </p:nvSpPr>
            <p:spPr>
              <a:xfrm>
                <a:off x="5901252" y="3130774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4" name="Connettore 33"/>
              <p:cNvSpPr/>
              <p:nvPr/>
            </p:nvSpPr>
            <p:spPr>
              <a:xfrm>
                <a:off x="5851339" y="3517292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5" name="Connettore 34"/>
              <p:cNvSpPr/>
              <p:nvPr/>
            </p:nvSpPr>
            <p:spPr>
              <a:xfrm>
                <a:off x="5865252" y="3998772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6" name="Connettore 35"/>
              <p:cNvSpPr/>
              <p:nvPr/>
            </p:nvSpPr>
            <p:spPr>
              <a:xfrm>
                <a:off x="6173275" y="2770535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7" name="Connettore 36"/>
              <p:cNvSpPr/>
              <p:nvPr/>
            </p:nvSpPr>
            <p:spPr>
              <a:xfrm>
                <a:off x="6117884" y="3126570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8" name="Connettore 37"/>
              <p:cNvSpPr/>
              <p:nvPr/>
            </p:nvSpPr>
            <p:spPr>
              <a:xfrm>
                <a:off x="6060325" y="3505199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39" name="Connettore 38"/>
              <p:cNvSpPr/>
              <p:nvPr/>
            </p:nvSpPr>
            <p:spPr>
              <a:xfrm>
                <a:off x="6061124" y="3989051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  <p:sp>
          <p:nvSpPr>
            <p:cNvPr id="6" name="Figura a mano libera 5"/>
            <p:cNvSpPr/>
            <p:nvPr/>
          </p:nvSpPr>
          <p:spPr>
            <a:xfrm>
              <a:off x="9448232" y="2468880"/>
              <a:ext cx="290128" cy="1508760"/>
            </a:xfrm>
            <a:custGeom>
              <a:avLst/>
              <a:gdLst>
                <a:gd name="connsiteX0" fmla="*/ 15808 w 290128"/>
                <a:gd name="connsiteY0" fmla="*/ 1508760 h 1508760"/>
                <a:gd name="connsiteX1" fmla="*/ 568 w 290128"/>
                <a:gd name="connsiteY1" fmla="*/ 1188720 h 1508760"/>
                <a:gd name="connsiteX2" fmla="*/ 31048 w 290128"/>
                <a:gd name="connsiteY2" fmla="*/ 899160 h 1508760"/>
                <a:gd name="connsiteX3" fmla="*/ 46288 w 290128"/>
                <a:gd name="connsiteY3" fmla="*/ 792480 h 1508760"/>
                <a:gd name="connsiteX4" fmla="*/ 61528 w 290128"/>
                <a:gd name="connsiteY4" fmla="*/ 746760 h 1508760"/>
                <a:gd name="connsiteX5" fmla="*/ 92008 w 290128"/>
                <a:gd name="connsiteY5" fmla="*/ 609600 h 1508760"/>
                <a:gd name="connsiteX6" fmla="*/ 122488 w 290128"/>
                <a:gd name="connsiteY6" fmla="*/ 320040 h 1508760"/>
                <a:gd name="connsiteX7" fmla="*/ 183448 w 290128"/>
                <a:gd name="connsiteY7" fmla="*/ 137160 h 1508760"/>
                <a:gd name="connsiteX8" fmla="*/ 213928 w 290128"/>
                <a:gd name="connsiteY8" fmla="*/ 45720 h 1508760"/>
                <a:gd name="connsiteX9" fmla="*/ 229168 w 290128"/>
                <a:gd name="connsiteY9" fmla="*/ 0 h 1508760"/>
                <a:gd name="connsiteX10" fmla="*/ 290128 w 290128"/>
                <a:gd name="connsiteY10" fmla="*/ 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128" h="1508760">
                  <a:moveTo>
                    <a:pt x="15808" y="1508760"/>
                  </a:moveTo>
                  <a:cubicBezTo>
                    <a:pt x="10728" y="1402080"/>
                    <a:pt x="568" y="1295521"/>
                    <a:pt x="568" y="1188720"/>
                  </a:cubicBezTo>
                  <a:cubicBezTo>
                    <a:pt x="568" y="977573"/>
                    <a:pt x="-6741" y="1012528"/>
                    <a:pt x="31048" y="899160"/>
                  </a:cubicBezTo>
                  <a:cubicBezTo>
                    <a:pt x="36128" y="863600"/>
                    <a:pt x="39243" y="827703"/>
                    <a:pt x="46288" y="792480"/>
                  </a:cubicBezTo>
                  <a:cubicBezTo>
                    <a:pt x="49438" y="776728"/>
                    <a:pt x="58043" y="762442"/>
                    <a:pt x="61528" y="746760"/>
                  </a:cubicBezTo>
                  <a:cubicBezTo>
                    <a:pt x="97290" y="585831"/>
                    <a:pt x="57701" y="712522"/>
                    <a:pt x="92008" y="609600"/>
                  </a:cubicBezTo>
                  <a:cubicBezTo>
                    <a:pt x="102168" y="513080"/>
                    <a:pt x="91797" y="412113"/>
                    <a:pt x="122488" y="320040"/>
                  </a:cubicBezTo>
                  <a:lnTo>
                    <a:pt x="183448" y="137160"/>
                  </a:lnTo>
                  <a:lnTo>
                    <a:pt x="213928" y="45720"/>
                  </a:lnTo>
                  <a:cubicBezTo>
                    <a:pt x="219008" y="30480"/>
                    <a:pt x="213104" y="0"/>
                    <a:pt x="229168" y="0"/>
                  </a:cubicBezTo>
                  <a:lnTo>
                    <a:pt x="290128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igura a mano libera 7"/>
            <p:cNvSpPr/>
            <p:nvPr/>
          </p:nvSpPr>
          <p:spPr>
            <a:xfrm>
              <a:off x="9631083" y="2666959"/>
              <a:ext cx="259677" cy="1356401"/>
            </a:xfrm>
            <a:custGeom>
              <a:avLst/>
              <a:gdLst>
                <a:gd name="connsiteX0" fmla="*/ 31077 w 259677"/>
                <a:gd name="connsiteY0" fmla="*/ 1356401 h 1356401"/>
                <a:gd name="connsiteX1" fmla="*/ 15837 w 259677"/>
                <a:gd name="connsiteY1" fmla="*/ 1234481 h 1356401"/>
                <a:gd name="connsiteX2" fmla="*/ 597 w 259677"/>
                <a:gd name="connsiteY2" fmla="*/ 1188761 h 1356401"/>
                <a:gd name="connsiteX3" fmla="*/ 31077 w 259677"/>
                <a:gd name="connsiteY3" fmla="*/ 807761 h 1356401"/>
                <a:gd name="connsiteX4" fmla="*/ 46317 w 259677"/>
                <a:gd name="connsiteY4" fmla="*/ 670601 h 1356401"/>
                <a:gd name="connsiteX5" fmla="*/ 76797 w 259677"/>
                <a:gd name="connsiteY5" fmla="*/ 579161 h 1356401"/>
                <a:gd name="connsiteX6" fmla="*/ 107277 w 259677"/>
                <a:gd name="connsiteY6" fmla="*/ 442001 h 1356401"/>
                <a:gd name="connsiteX7" fmla="*/ 122517 w 259677"/>
                <a:gd name="connsiteY7" fmla="*/ 259121 h 1356401"/>
                <a:gd name="connsiteX8" fmla="*/ 152997 w 259677"/>
                <a:gd name="connsiteY8" fmla="*/ 167681 h 1356401"/>
                <a:gd name="connsiteX9" fmla="*/ 183477 w 259677"/>
                <a:gd name="connsiteY9" fmla="*/ 61001 h 1356401"/>
                <a:gd name="connsiteX10" fmla="*/ 198717 w 259677"/>
                <a:gd name="connsiteY10" fmla="*/ 15281 h 1356401"/>
                <a:gd name="connsiteX11" fmla="*/ 259677 w 259677"/>
                <a:gd name="connsiteY11" fmla="*/ 41 h 135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677" h="1356401">
                  <a:moveTo>
                    <a:pt x="31077" y="1356401"/>
                  </a:moveTo>
                  <a:cubicBezTo>
                    <a:pt x="25997" y="1315761"/>
                    <a:pt x="23163" y="1274777"/>
                    <a:pt x="15837" y="1234481"/>
                  </a:cubicBezTo>
                  <a:cubicBezTo>
                    <a:pt x="12963" y="1218676"/>
                    <a:pt x="597" y="1204825"/>
                    <a:pt x="597" y="1188761"/>
                  </a:cubicBezTo>
                  <a:cubicBezTo>
                    <a:pt x="597" y="912744"/>
                    <a:pt x="-6882" y="959596"/>
                    <a:pt x="31077" y="807761"/>
                  </a:cubicBezTo>
                  <a:cubicBezTo>
                    <a:pt x="36157" y="762041"/>
                    <a:pt x="37295" y="715709"/>
                    <a:pt x="46317" y="670601"/>
                  </a:cubicBezTo>
                  <a:cubicBezTo>
                    <a:pt x="52618" y="639096"/>
                    <a:pt x="71515" y="610853"/>
                    <a:pt x="76797" y="579161"/>
                  </a:cubicBezTo>
                  <a:cubicBezTo>
                    <a:pt x="94678" y="471875"/>
                    <a:pt x="82265" y="517036"/>
                    <a:pt x="107277" y="442001"/>
                  </a:cubicBezTo>
                  <a:cubicBezTo>
                    <a:pt x="112357" y="381041"/>
                    <a:pt x="112461" y="319460"/>
                    <a:pt x="122517" y="259121"/>
                  </a:cubicBezTo>
                  <a:cubicBezTo>
                    <a:pt x="127799" y="227429"/>
                    <a:pt x="142837" y="198161"/>
                    <a:pt x="152997" y="167681"/>
                  </a:cubicBezTo>
                  <a:cubicBezTo>
                    <a:pt x="189537" y="58060"/>
                    <a:pt x="145205" y="194954"/>
                    <a:pt x="183477" y="61001"/>
                  </a:cubicBezTo>
                  <a:cubicBezTo>
                    <a:pt x="187890" y="45555"/>
                    <a:pt x="187358" y="26640"/>
                    <a:pt x="198717" y="15281"/>
                  </a:cubicBezTo>
                  <a:cubicBezTo>
                    <a:pt x="215563" y="-1565"/>
                    <a:pt x="239027" y="41"/>
                    <a:pt x="259677" y="4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Figura a mano libera 39"/>
            <p:cNvSpPr/>
            <p:nvPr/>
          </p:nvSpPr>
          <p:spPr>
            <a:xfrm>
              <a:off x="10149840" y="2712720"/>
              <a:ext cx="152400" cy="1402080"/>
            </a:xfrm>
            <a:custGeom>
              <a:avLst/>
              <a:gdLst>
                <a:gd name="connsiteX0" fmla="*/ 0 w 152400"/>
                <a:gd name="connsiteY0" fmla="*/ 0 h 1402080"/>
                <a:gd name="connsiteX1" fmla="*/ 76200 w 152400"/>
                <a:gd name="connsiteY1" fmla="*/ 30480 h 1402080"/>
                <a:gd name="connsiteX2" fmla="*/ 106680 w 152400"/>
                <a:gd name="connsiteY2" fmla="*/ 121920 h 1402080"/>
                <a:gd name="connsiteX3" fmla="*/ 121920 w 152400"/>
                <a:gd name="connsiteY3" fmla="*/ 167640 h 1402080"/>
                <a:gd name="connsiteX4" fmla="*/ 137160 w 152400"/>
                <a:gd name="connsiteY4" fmla="*/ 213360 h 1402080"/>
                <a:gd name="connsiteX5" fmla="*/ 152400 w 152400"/>
                <a:gd name="connsiteY5" fmla="*/ 259080 h 1402080"/>
                <a:gd name="connsiteX6" fmla="*/ 137160 w 152400"/>
                <a:gd name="connsiteY6" fmla="*/ 411480 h 1402080"/>
                <a:gd name="connsiteX7" fmla="*/ 121920 w 152400"/>
                <a:gd name="connsiteY7" fmla="*/ 518160 h 1402080"/>
                <a:gd name="connsiteX8" fmla="*/ 106680 w 152400"/>
                <a:gd name="connsiteY8" fmla="*/ 1402080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1402080">
                  <a:moveTo>
                    <a:pt x="0" y="0"/>
                  </a:moveTo>
                  <a:cubicBezTo>
                    <a:pt x="25400" y="10160"/>
                    <a:pt x="58186" y="9892"/>
                    <a:pt x="76200" y="30480"/>
                  </a:cubicBezTo>
                  <a:cubicBezTo>
                    <a:pt x="97357" y="54659"/>
                    <a:pt x="96520" y="91440"/>
                    <a:pt x="106680" y="121920"/>
                  </a:cubicBezTo>
                  <a:lnTo>
                    <a:pt x="121920" y="167640"/>
                  </a:lnTo>
                  <a:lnTo>
                    <a:pt x="137160" y="213360"/>
                  </a:lnTo>
                  <a:lnTo>
                    <a:pt x="152400" y="259080"/>
                  </a:lnTo>
                  <a:cubicBezTo>
                    <a:pt x="147320" y="309880"/>
                    <a:pt x="143125" y="360776"/>
                    <a:pt x="137160" y="411480"/>
                  </a:cubicBezTo>
                  <a:cubicBezTo>
                    <a:pt x="132963" y="447155"/>
                    <a:pt x="124391" y="482324"/>
                    <a:pt x="121920" y="518160"/>
                  </a:cubicBezTo>
                  <a:cubicBezTo>
                    <a:pt x="98376" y="859550"/>
                    <a:pt x="106680" y="1030218"/>
                    <a:pt x="106680" y="140208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Figura a mano libera 40"/>
            <p:cNvSpPr/>
            <p:nvPr/>
          </p:nvSpPr>
          <p:spPr>
            <a:xfrm>
              <a:off x="10317480" y="2468880"/>
              <a:ext cx="102054" cy="1706880"/>
            </a:xfrm>
            <a:custGeom>
              <a:avLst/>
              <a:gdLst>
                <a:gd name="connsiteX0" fmla="*/ 0 w 102054"/>
                <a:gd name="connsiteY0" fmla="*/ 0 h 1706880"/>
                <a:gd name="connsiteX1" fmla="*/ 15240 w 102054"/>
                <a:gd name="connsiteY1" fmla="*/ 106680 h 1706880"/>
                <a:gd name="connsiteX2" fmla="*/ 30480 w 102054"/>
                <a:gd name="connsiteY2" fmla="*/ 152400 h 1706880"/>
                <a:gd name="connsiteX3" fmla="*/ 45720 w 102054"/>
                <a:gd name="connsiteY3" fmla="*/ 304800 h 1706880"/>
                <a:gd name="connsiteX4" fmla="*/ 76200 w 102054"/>
                <a:gd name="connsiteY4" fmla="*/ 396240 h 1706880"/>
                <a:gd name="connsiteX5" fmla="*/ 76200 w 102054"/>
                <a:gd name="connsiteY5" fmla="*/ 1325880 h 1706880"/>
                <a:gd name="connsiteX6" fmla="*/ 45720 w 102054"/>
                <a:gd name="connsiteY6" fmla="*/ 1554480 h 1706880"/>
                <a:gd name="connsiteX7" fmla="*/ 45720 w 102054"/>
                <a:gd name="connsiteY7" fmla="*/ 1706880 h 170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054" h="1706880">
                  <a:moveTo>
                    <a:pt x="0" y="0"/>
                  </a:moveTo>
                  <a:cubicBezTo>
                    <a:pt x="5080" y="35560"/>
                    <a:pt x="8195" y="71457"/>
                    <a:pt x="15240" y="106680"/>
                  </a:cubicBezTo>
                  <a:cubicBezTo>
                    <a:pt x="18390" y="122432"/>
                    <a:pt x="28037" y="136522"/>
                    <a:pt x="30480" y="152400"/>
                  </a:cubicBezTo>
                  <a:cubicBezTo>
                    <a:pt x="38243" y="202860"/>
                    <a:pt x="36311" y="254621"/>
                    <a:pt x="45720" y="304800"/>
                  </a:cubicBezTo>
                  <a:cubicBezTo>
                    <a:pt x="51641" y="336378"/>
                    <a:pt x="76200" y="396240"/>
                    <a:pt x="76200" y="396240"/>
                  </a:cubicBezTo>
                  <a:cubicBezTo>
                    <a:pt x="119089" y="782240"/>
                    <a:pt x="101101" y="566397"/>
                    <a:pt x="76200" y="1325880"/>
                  </a:cubicBezTo>
                  <a:cubicBezTo>
                    <a:pt x="61793" y="1765279"/>
                    <a:pt x="65671" y="1235272"/>
                    <a:pt x="45720" y="1554480"/>
                  </a:cubicBezTo>
                  <a:cubicBezTo>
                    <a:pt x="42551" y="1605181"/>
                    <a:pt x="45720" y="1656080"/>
                    <a:pt x="45720" y="170688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3" name="Connettore 1 62"/>
            <p:cNvCxnSpPr/>
            <p:nvPr/>
          </p:nvCxnSpPr>
          <p:spPr>
            <a:xfrm flipH="1">
              <a:off x="9949378" y="2390191"/>
              <a:ext cx="81179" cy="2326201"/>
            </a:xfrm>
            <a:prstGeom prst="line">
              <a:avLst/>
            </a:prstGeom>
            <a:ln w="3810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o 71"/>
          <p:cNvGrpSpPr/>
          <p:nvPr/>
        </p:nvGrpSpPr>
        <p:grpSpPr>
          <a:xfrm>
            <a:off x="9144795" y="2390680"/>
            <a:ext cx="2970664" cy="3787942"/>
            <a:chOff x="8606188" y="1782411"/>
            <a:chExt cx="2970664" cy="3787942"/>
          </a:xfrm>
        </p:grpSpPr>
        <p:grpSp>
          <p:nvGrpSpPr>
            <p:cNvPr id="73" name="Gruppo 72"/>
            <p:cNvGrpSpPr/>
            <p:nvPr/>
          </p:nvGrpSpPr>
          <p:grpSpPr>
            <a:xfrm>
              <a:off x="8606188" y="1782411"/>
              <a:ext cx="2970664" cy="3787942"/>
              <a:chOff x="5031736" y="1782411"/>
              <a:chExt cx="2970664" cy="3787942"/>
            </a:xfrm>
          </p:grpSpPr>
          <p:pic>
            <p:nvPicPr>
              <p:cNvPr id="79" name="Immagine 78"/>
              <p:cNvPicPr>
                <a:picLocks noChangeAspect="1"/>
              </p:cNvPicPr>
              <p:nvPr/>
            </p:nvPicPr>
            <p:blipFill rotWithShape="1">
              <a:blip r:embed="rId6"/>
              <a:srcRect t="34557" b="7858"/>
              <a:stretch/>
            </p:blipFill>
            <p:spPr>
              <a:xfrm>
                <a:off x="5031736" y="1782411"/>
                <a:ext cx="2970664" cy="3787942"/>
              </a:xfrm>
              <a:prstGeom prst="rect">
                <a:avLst/>
              </a:prstGeom>
            </p:spPr>
          </p:pic>
          <p:sp>
            <p:nvSpPr>
              <p:cNvPr id="80" name="Connettore 79"/>
              <p:cNvSpPr/>
              <p:nvPr/>
            </p:nvSpPr>
            <p:spPr>
              <a:xfrm>
                <a:off x="6152767" y="2407919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1" name="Connettore 80"/>
              <p:cNvSpPr/>
              <p:nvPr/>
            </p:nvSpPr>
            <p:spPr>
              <a:xfrm>
                <a:off x="5971883" y="2755295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2" name="Connettore 81"/>
              <p:cNvSpPr/>
              <p:nvPr/>
            </p:nvSpPr>
            <p:spPr>
              <a:xfrm>
                <a:off x="5901252" y="3130774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3" name="Connettore 82"/>
              <p:cNvSpPr/>
              <p:nvPr/>
            </p:nvSpPr>
            <p:spPr>
              <a:xfrm>
                <a:off x="5851339" y="3517292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4" name="Connettore 83"/>
              <p:cNvSpPr/>
              <p:nvPr/>
            </p:nvSpPr>
            <p:spPr>
              <a:xfrm>
                <a:off x="5865252" y="3998772"/>
                <a:ext cx="72000" cy="7200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5" name="Connettore 84"/>
              <p:cNvSpPr/>
              <p:nvPr/>
            </p:nvSpPr>
            <p:spPr>
              <a:xfrm>
                <a:off x="6173275" y="2770535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6" name="Connettore 85"/>
              <p:cNvSpPr/>
              <p:nvPr/>
            </p:nvSpPr>
            <p:spPr>
              <a:xfrm>
                <a:off x="6117884" y="3126570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7" name="Connettore 86"/>
              <p:cNvSpPr/>
              <p:nvPr/>
            </p:nvSpPr>
            <p:spPr>
              <a:xfrm>
                <a:off x="6060325" y="3505199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88" name="Connettore 87"/>
              <p:cNvSpPr/>
              <p:nvPr/>
            </p:nvSpPr>
            <p:spPr>
              <a:xfrm>
                <a:off x="6061124" y="3989051"/>
                <a:ext cx="72000" cy="72000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  <p:sp>
          <p:nvSpPr>
            <p:cNvPr id="74" name="Figura a mano libera 73"/>
            <p:cNvSpPr/>
            <p:nvPr/>
          </p:nvSpPr>
          <p:spPr>
            <a:xfrm>
              <a:off x="9448232" y="2468880"/>
              <a:ext cx="290128" cy="1508760"/>
            </a:xfrm>
            <a:custGeom>
              <a:avLst/>
              <a:gdLst>
                <a:gd name="connsiteX0" fmla="*/ 15808 w 290128"/>
                <a:gd name="connsiteY0" fmla="*/ 1508760 h 1508760"/>
                <a:gd name="connsiteX1" fmla="*/ 568 w 290128"/>
                <a:gd name="connsiteY1" fmla="*/ 1188720 h 1508760"/>
                <a:gd name="connsiteX2" fmla="*/ 31048 w 290128"/>
                <a:gd name="connsiteY2" fmla="*/ 899160 h 1508760"/>
                <a:gd name="connsiteX3" fmla="*/ 46288 w 290128"/>
                <a:gd name="connsiteY3" fmla="*/ 792480 h 1508760"/>
                <a:gd name="connsiteX4" fmla="*/ 61528 w 290128"/>
                <a:gd name="connsiteY4" fmla="*/ 746760 h 1508760"/>
                <a:gd name="connsiteX5" fmla="*/ 92008 w 290128"/>
                <a:gd name="connsiteY5" fmla="*/ 609600 h 1508760"/>
                <a:gd name="connsiteX6" fmla="*/ 122488 w 290128"/>
                <a:gd name="connsiteY6" fmla="*/ 320040 h 1508760"/>
                <a:gd name="connsiteX7" fmla="*/ 183448 w 290128"/>
                <a:gd name="connsiteY7" fmla="*/ 137160 h 1508760"/>
                <a:gd name="connsiteX8" fmla="*/ 213928 w 290128"/>
                <a:gd name="connsiteY8" fmla="*/ 45720 h 1508760"/>
                <a:gd name="connsiteX9" fmla="*/ 229168 w 290128"/>
                <a:gd name="connsiteY9" fmla="*/ 0 h 1508760"/>
                <a:gd name="connsiteX10" fmla="*/ 290128 w 290128"/>
                <a:gd name="connsiteY10" fmla="*/ 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128" h="1508760">
                  <a:moveTo>
                    <a:pt x="15808" y="1508760"/>
                  </a:moveTo>
                  <a:cubicBezTo>
                    <a:pt x="10728" y="1402080"/>
                    <a:pt x="568" y="1295521"/>
                    <a:pt x="568" y="1188720"/>
                  </a:cubicBezTo>
                  <a:cubicBezTo>
                    <a:pt x="568" y="977573"/>
                    <a:pt x="-6741" y="1012528"/>
                    <a:pt x="31048" y="899160"/>
                  </a:cubicBezTo>
                  <a:cubicBezTo>
                    <a:pt x="36128" y="863600"/>
                    <a:pt x="39243" y="827703"/>
                    <a:pt x="46288" y="792480"/>
                  </a:cubicBezTo>
                  <a:cubicBezTo>
                    <a:pt x="49438" y="776728"/>
                    <a:pt x="58043" y="762442"/>
                    <a:pt x="61528" y="746760"/>
                  </a:cubicBezTo>
                  <a:cubicBezTo>
                    <a:pt x="97290" y="585831"/>
                    <a:pt x="57701" y="712522"/>
                    <a:pt x="92008" y="609600"/>
                  </a:cubicBezTo>
                  <a:cubicBezTo>
                    <a:pt x="102168" y="513080"/>
                    <a:pt x="91797" y="412113"/>
                    <a:pt x="122488" y="320040"/>
                  </a:cubicBezTo>
                  <a:lnTo>
                    <a:pt x="183448" y="137160"/>
                  </a:lnTo>
                  <a:lnTo>
                    <a:pt x="213928" y="45720"/>
                  </a:lnTo>
                  <a:cubicBezTo>
                    <a:pt x="219008" y="30480"/>
                    <a:pt x="213104" y="0"/>
                    <a:pt x="229168" y="0"/>
                  </a:cubicBezTo>
                  <a:lnTo>
                    <a:pt x="290128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Figura a mano libera 74"/>
            <p:cNvSpPr/>
            <p:nvPr/>
          </p:nvSpPr>
          <p:spPr>
            <a:xfrm>
              <a:off x="9631083" y="2666959"/>
              <a:ext cx="259677" cy="1356401"/>
            </a:xfrm>
            <a:custGeom>
              <a:avLst/>
              <a:gdLst>
                <a:gd name="connsiteX0" fmla="*/ 31077 w 259677"/>
                <a:gd name="connsiteY0" fmla="*/ 1356401 h 1356401"/>
                <a:gd name="connsiteX1" fmla="*/ 15837 w 259677"/>
                <a:gd name="connsiteY1" fmla="*/ 1234481 h 1356401"/>
                <a:gd name="connsiteX2" fmla="*/ 597 w 259677"/>
                <a:gd name="connsiteY2" fmla="*/ 1188761 h 1356401"/>
                <a:gd name="connsiteX3" fmla="*/ 31077 w 259677"/>
                <a:gd name="connsiteY3" fmla="*/ 807761 h 1356401"/>
                <a:gd name="connsiteX4" fmla="*/ 46317 w 259677"/>
                <a:gd name="connsiteY4" fmla="*/ 670601 h 1356401"/>
                <a:gd name="connsiteX5" fmla="*/ 76797 w 259677"/>
                <a:gd name="connsiteY5" fmla="*/ 579161 h 1356401"/>
                <a:gd name="connsiteX6" fmla="*/ 107277 w 259677"/>
                <a:gd name="connsiteY6" fmla="*/ 442001 h 1356401"/>
                <a:gd name="connsiteX7" fmla="*/ 122517 w 259677"/>
                <a:gd name="connsiteY7" fmla="*/ 259121 h 1356401"/>
                <a:gd name="connsiteX8" fmla="*/ 152997 w 259677"/>
                <a:gd name="connsiteY8" fmla="*/ 167681 h 1356401"/>
                <a:gd name="connsiteX9" fmla="*/ 183477 w 259677"/>
                <a:gd name="connsiteY9" fmla="*/ 61001 h 1356401"/>
                <a:gd name="connsiteX10" fmla="*/ 198717 w 259677"/>
                <a:gd name="connsiteY10" fmla="*/ 15281 h 1356401"/>
                <a:gd name="connsiteX11" fmla="*/ 259677 w 259677"/>
                <a:gd name="connsiteY11" fmla="*/ 41 h 135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677" h="1356401">
                  <a:moveTo>
                    <a:pt x="31077" y="1356401"/>
                  </a:moveTo>
                  <a:cubicBezTo>
                    <a:pt x="25997" y="1315761"/>
                    <a:pt x="23163" y="1274777"/>
                    <a:pt x="15837" y="1234481"/>
                  </a:cubicBezTo>
                  <a:cubicBezTo>
                    <a:pt x="12963" y="1218676"/>
                    <a:pt x="597" y="1204825"/>
                    <a:pt x="597" y="1188761"/>
                  </a:cubicBezTo>
                  <a:cubicBezTo>
                    <a:pt x="597" y="912744"/>
                    <a:pt x="-6882" y="959596"/>
                    <a:pt x="31077" y="807761"/>
                  </a:cubicBezTo>
                  <a:cubicBezTo>
                    <a:pt x="36157" y="762041"/>
                    <a:pt x="37295" y="715709"/>
                    <a:pt x="46317" y="670601"/>
                  </a:cubicBezTo>
                  <a:cubicBezTo>
                    <a:pt x="52618" y="639096"/>
                    <a:pt x="71515" y="610853"/>
                    <a:pt x="76797" y="579161"/>
                  </a:cubicBezTo>
                  <a:cubicBezTo>
                    <a:pt x="94678" y="471875"/>
                    <a:pt x="82265" y="517036"/>
                    <a:pt x="107277" y="442001"/>
                  </a:cubicBezTo>
                  <a:cubicBezTo>
                    <a:pt x="112357" y="381041"/>
                    <a:pt x="112461" y="319460"/>
                    <a:pt x="122517" y="259121"/>
                  </a:cubicBezTo>
                  <a:cubicBezTo>
                    <a:pt x="127799" y="227429"/>
                    <a:pt x="142837" y="198161"/>
                    <a:pt x="152997" y="167681"/>
                  </a:cubicBezTo>
                  <a:cubicBezTo>
                    <a:pt x="189537" y="58060"/>
                    <a:pt x="145205" y="194954"/>
                    <a:pt x="183477" y="61001"/>
                  </a:cubicBezTo>
                  <a:cubicBezTo>
                    <a:pt x="187890" y="45555"/>
                    <a:pt x="187358" y="26640"/>
                    <a:pt x="198717" y="15281"/>
                  </a:cubicBezTo>
                  <a:cubicBezTo>
                    <a:pt x="215563" y="-1565"/>
                    <a:pt x="239027" y="41"/>
                    <a:pt x="259677" y="4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Figura a mano libera 75"/>
            <p:cNvSpPr/>
            <p:nvPr/>
          </p:nvSpPr>
          <p:spPr>
            <a:xfrm>
              <a:off x="10149840" y="2712720"/>
              <a:ext cx="152400" cy="1402080"/>
            </a:xfrm>
            <a:custGeom>
              <a:avLst/>
              <a:gdLst>
                <a:gd name="connsiteX0" fmla="*/ 0 w 152400"/>
                <a:gd name="connsiteY0" fmla="*/ 0 h 1402080"/>
                <a:gd name="connsiteX1" fmla="*/ 76200 w 152400"/>
                <a:gd name="connsiteY1" fmla="*/ 30480 h 1402080"/>
                <a:gd name="connsiteX2" fmla="*/ 106680 w 152400"/>
                <a:gd name="connsiteY2" fmla="*/ 121920 h 1402080"/>
                <a:gd name="connsiteX3" fmla="*/ 121920 w 152400"/>
                <a:gd name="connsiteY3" fmla="*/ 167640 h 1402080"/>
                <a:gd name="connsiteX4" fmla="*/ 137160 w 152400"/>
                <a:gd name="connsiteY4" fmla="*/ 213360 h 1402080"/>
                <a:gd name="connsiteX5" fmla="*/ 152400 w 152400"/>
                <a:gd name="connsiteY5" fmla="*/ 259080 h 1402080"/>
                <a:gd name="connsiteX6" fmla="*/ 137160 w 152400"/>
                <a:gd name="connsiteY6" fmla="*/ 411480 h 1402080"/>
                <a:gd name="connsiteX7" fmla="*/ 121920 w 152400"/>
                <a:gd name="connsiteY7" fmla="*/ 518160 h 1402080"/>
                <a:gd name="connsiteX8" fmla="*/ 106680 w 152400"/>
                <a:gd name="connsiteY8" fmla="*/ 1402080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1402080">
                  <a:moveTo>
                    <a:pt x="0" y="0"/>
                  </a:moveTo>
                  <a:cubicBezTo>
                    <a:pt x="25400" y="10160"/>
                    <a:pt x="58186" y="9892"/>
                    <a:pt x="76200" y="30480"/>
                  </a:cubicBezTo>
                  <a:cubicBezTo>
                    <a:pt x="97357" y="54659"/>
                    <a:pt x="96520" y="91440"/>
                    <a:pt x="106680" y="121920"/>
                  </a:cubicBezTo>
                  <a:lnTo>
                    <a:pt x="121920" y="167640"/>
                  </a:lnTo>
                  <a:lnTo>
                    <a:pt x="137160" y="213360"/>
                  </a:lnTo>
                  <a:lnTo>
                    <a:pt x="152400" y="259080"/>
                  </a:lnTo>
                  <a:cubicBezTo>
                    <a:pt x="147320" y="309880"/>
                    <a:pt x="143125" y="360776"/>
                    <a:pt x="137160" y="411480"/>
                  </a:cubicBezTo>
                  <a:cubicBezTo>
                    <a:pt x="132963" y="447155"/>
                    <a:pt x="124391" y="482324"/>
                    <a:pt x="121920" y="518160"/>
                  </a:cubicBezTo>
                  <a:cubicBezTo>
                    <a:pt x="98376" y="859550"/>
                    <a:pt x="106680" y="1030218"/>
                    <a:pt x="106680" y="140208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Figura a mano libera 76"/>
            <p:cNvSpPr/>
            <p:nvPr/>
          </p:nvSpPr>
          <p:spPr>
            <a:xfrm>
              <a:off x="10317480" y="2468880"/>
              <a:ext cx="102054" cy="1706880"/>
            </a:xfrm>
            <a:custGeom>
              <a:avLst/>
              <a:gdLst>
                <a:gd name="connsiteX0" fmla="*/ 0 w 102054"/>
                <a:gd name="connsiteY0" fmla="*/ 0 h 1706880"/>
                <a:gd name="connsiteX1" fmla="*/ 15240 w 102054"/>
                <a:gd name="connsiteY1" fmla="*/ 106680 h 1706880"/>
                <a:gd name="connsiteX2" fmla="*/ 30480 w 102054"/>
                <a:gd name="connsiteY2" fmla="*/ 152400 h 1706880"/>
                <a:gd name="connsiteX3" fmla="*/ 45720 w 102054"/>
                <a:gd name="connsiteY3" fmla="*/ 304800 h 1706880"/>
                <a:gd name="connsiteX4" fmla="*/ 76200 w 102054"/>
                <a:gd name="connsiteY4" fmla="*/ 396240 h 1706880"/>
                <a:gd name="connsiteX5" fmla="*/ 76200 w 102054"/>
                <a:gd name="connsiteY5" fmla="*/ 1325880 h 1706880"/>
                <a:gd name="connsiteX6" fmla="*/ 45720 w 102054"/>
                <a:gd name="connsiteY6" fmla="*/ 1554480 h 1706880"/>
                <a:gd name="connsiteX7" fmla="*/ 45720 w 102054"/>
                <a:gd name="connsiteY7" fmla="*/ 1706880 h 170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054" h="1706880">
                  <a:moveTo>
                    <a:pt x="0" y="0"/>
                  </a:moveTo>
                  <a:cubicBezTo>
                    <a:pt x="5080" y="35560"/>
                    <a:pt x="8195" y="71457"/>
                    <a:pt x="15240" y="106680"/>
                  </a:cubicBezTo>
                  <a:cubicBezTo>
                    <a:pt x="18390" y="122432"/>
                    <a:pt x="28037" y="136522"/>
                    <a:pt x="30480" y="152400"/>
                  </a:cubicBezTo>
                  <a:cubicBezTo>
                    <a:pt x="38243" y="202860"/>
                    <a:pt x="36311" y="254621"/>
                    <a:pt x="45720" y="304800"/>
                  </a:cubicBezTo>
                  <a:cubicBezTo>
                    <a:pt x="51641" y="336378"/>
                    <a:pt x="76200" y="396240"/>
                    <a:pt x="76200" y="396240"/>
                  </a:cubicBezTo>
                  <a:cubicBezTo>
                    <a:pt x="119089" y="782240"/>
                    <a:pt x="101101" y="566397"/>
                    <a:pt x="76200" y="1325880"/>
                  </a:cubicBezTo>
                  <a:cubicBezTo>
                    <a:pt x="61793" y="1765279"/>
                    <a:pt x="65671" y="1235272"/>
                    <a:pt x="45720" y="1554480"/>
                  </a:cubicBezTo>
                  <a:cubicBezTo>
                    <a:pt x="42551" y="1605181"/>
                    <a:pt x="45720" y="1656080"/>
                    <a:pt x="45720" y="170688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8" name="Connettore 1 77"/>
            <p:cNvCxnSpPr/>
            <p:nvPr/>
          </p:nvCxnSpPr>
          <p:spPr>
            <a:xfrm flipH="1">
              <a:off x="9949378" y="2390191"/>
              <a:ext cx="81179" cy="2326201"/>
            </a:xfrm>
            <a:prstGeom prst="line">
              <a:avLst/>
            </a:prstGeom>
            <a:ln w="3810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Connettore 1 88"/>
          <p:cNvCxnSpPr/>
          <p:nvPr/>
        </p:nvCxnSpPr>
        <p:spPr>
          <a:xfrm flipV="1">
            <a:off x="9591314" y="3733793"/>
            <a:ext cx="1874520" cy="7895"/>
          </a:xfrm>
          <a:prstGeom prst="line">
            <a:avLst/>
          </a:prstGeom>
          <a:ln w="285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sellaDiTesto 89"/>
          <p:cNvSpPr txBox="1"/>
          <p:nvPr/>
        </p:nvSpPr>
        <p:spPr>
          <a:xfrm>
            <a:off x="11027226" y="3375248"/>
            <a:ext cx="8540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itchFamily="34" charset="0"/>
              </a:rPr>
              <a:t>3mm</a:t>
            </a:r>
          </a:p>
        </p:txBody>
      </p:sp>
      <p:sp>
        <p:nvSpPr>
          <p:cNvPr id="64" name="Rettangolo 63"/>
          <p:cNvSpPr/>
          <p:nvPr/>
        </p:nvSpPr>
        <p:spPr>
          <a:xfrm>
            <a:off x="610375" y="689958"/>
            <a:ext cx="3542381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latin typeface="Calibri" pitchFamily="34" charset="0"/>
              </a:rPr>
              <a:t>Manual </a:t>
            </a:r>
            <a:r>
              <a:rPr lang="it-IT" sz="3200" b="1" dirty="0" err="1" smtClean="0">
                <a:latin typeface="Calibri" pitchFamily="34" charset="0"/>
              </a:rPr>
              <a:t>assessment</a:t>
            </a:r>
            <a:endParaRPr lang="it-IT" sz="3200" b="1" dirty="0">
              <a:latin typeface="Calibri" pitchFamily="34" charset="0"/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4841233" y="1780928"/>
            <a:ext cx="2427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Calibri" pitchFamily="34" charset="0"/>
              </a:rPr>
              <a:t>Tracing</a:t>
            </a:r>
            <a:r>
              <a:rPr lang="it-IT" sz="2000" b="1" dirty="0" smtClean="0">
                <a:latin typeface="Calibri" pitchFamily="34" charset="0"/>
              </a:rPr>
              <a:t> </a:t>
            </a:r>
            <a:r>
              <a:rPr lang="it-IT" sz="2000" b="1" dirty="0" err="1" smtClean="0">
                <a:latin typeface="Calibri" pitchFamily="34" charset="0"/>
              </a:rPr>
              <a:t>borders</a:t>
            </a:r>
            <a:endParaRPr lang="it-IT" sz="2000" b="1" dirty="0" smtClean="0">
              <a:latin typeface="Calibri" pitchFamily="34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9274426" y="1597693"/>
            <a:ext cx="242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itchFamily="34" charset="0"/>
              </a:rPr>
              <a:t>OND / ONSD </a:t>
            </a:r>
            <a:r>
              <a:rPr lang="it-IT" sz="2000" b="1" dirty="0" err="1" smtClean="0">
                <a:latin typeface="Calibri" pitchFamily="34" charset="0"/>
              </a:rPr>
              <a:t>calculation</a:t>
            </a:r>
            <a:endParaRPr lang="it-IT" sz="2000" b="1" dirty="0" smtClean="0">
              <a:latin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152756" y="636504"/>
            <a:ext cx="4583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Calibri" pitchFamily="34" charset="0"/>
              </a:rPr>
              <a:t>Operator 1 – Expert</a:t>
            </a:r>
          </a:p>
          <a:p>
            <a:pPr algn="ctr"/>
            <a:r>
              <a:rPr lang="it-IT" sz="2000" dirty="0">
                <a:latin typeface="Calibri" pitchFamily="34" charset="0"/>
              </a:rPr>
              <a:t>Operator 2 – </a:t>
            </a:r>
            <a:r>
              <a:rPr lang="it-IT" sz="2000" dirty="0" err="1">
                <a:latin typeface="Calibri" pitchFamily="34" charset="0"/>
              </a:rPr>
              <a:t>Inexpert</a:t>
            </a:r>
            <a:endParaRPr lang="it-IT" sz="2000" dirty="0">
              <a:latin typeface="Calibri" pitchFamily="34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9406483" y="5454384"/>
            <a:ext cx="2373983" cy="58477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it-IT" sz="3200" b="1" dirty="0" smtClean="0">
                <a:latin typeface="Calibri" pitchFamily="34" charset="0"/>
              </a:rPr>
              <a:t>30 </a:t>
            </a:r>
            <a:r>
              <a:rPr lang="it-IT" sz="3200" b="1" dirty="0" err="1" smtClean="0">
                <a:latin typeface="Calibri" pitchFamily="34" charset="0"/>
              </a:rPr>
              <a:t>seconds</a:t>
            </a:r>
            <a:endParaRPr lang="it-IT" sz="3200" b="1" dirty="0">
              <a:latin typeface="Calibri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1"/>
    </mc:Choice>
    <mc:Fallback xmlns="">
      <p:transition spd="slow" advTm="48221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778</Words>
  <Application>Microsoft Office PowerPoint</Application>
  <PresentationFormat>Widescreen</PresentationFormat>
  <Paragraphs>261</Paragraphs>
  <Slides>19</Slides>
  <Notes>4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DejaVu Sans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Naldi</dc:creator>
  <cp:lastModifiedBy>Andrea Naldi</cp:lastModifiedBy>
  <cp:revision>69</cp:revision>
  <dcterms:created xsi:type="dcterms:W3CDTF">2021-09-15T09:50:16Z</dcterms:created>
  <dcterms:modified xsi:type="dcterms:W3CDTF">2021-09-30T20:48:37Z</dcterms:modified>
</cp:coreProperties>
</file>